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Lst>
  <p:notesMasterIdLst>
    <p:notesMasterId r:id="rId65"/>
  </p:notesMasterIdLst>
  <p:sldIdLst>
    <p:sldId id="1814" r:id="rId3"/>
    <p:sldId id="1813" r:id="rId4"/>
    <p:sldId id="297" r:id="rId5"/>
    <p:sldId id="440" r:id="rId6"/>
    <p:sldId id="302" r:id="rId7"/>
    <p:sldId id="273" r:id="rId8"/>
    <p:sldId id="264" r:id="rId9"/>
    <p:sldId id="441" r:id="rId10"/>
    <p:sldId id="442" r:id="rId11"/>
    <p:sldId id="262" r:id="rId12"/>
    <p:sldId id="444" r:id="rId13"/>
    <p:sldId id="445" r:id="rId14"/>
    <p:sldId id="446" r:id="rId15"/>
    <p:sldId id="450" r:id="rId16"/>
    <p:sldId id="295" r:id="rId17"/>
    <p:sldId id="265" r:id="rId18"/>
    <p:sldId id="300" r:id="rId19"/>
    <p:sldId id="298" r:id="rId20"/>
    <p:sldId id="306" r:id="rId21"/>
    <p:sldId id="307" r:id="rId22"/>
    <p:sldId id="308" r:id="rId23"/>
    <p:sldId id="309" r:id="rId24"/>
    <p:sldId id="324" r:id="rId25"/>
    <p:sldId id="322" r:id="rId26"/>
    <p:sldId id="310" r:id="rId27"/>
    <p:sldId id="311" r:id="rId28"/>
    <p:sldId id="323" r:id="rId29"/>
    <p:sldId id="331" r:id="rId30"/>
    <p:sldId id="1808" r:id="rId31"/>
    <p:sldId id="319" r:id="rId32"/>
    <p:sldId id="320" r:id="rId33"/>
    <p:sldId id="321" r:id="rId34"/>
    <p:sldId id="317" r:id="rId35"/>
    <p:sldId id="326" r:id="rId36"/>
    <p:sldId id="329" r:id="rId37"/>
    <p:sldId id="330" r:id="rId38"/>
    <p:sldId id="318" r:id="rId39"/>
    <p:sldId id="333" r:id="rId40"/>
    <p:sldId id="1809" r:id="rId41"/>
    <p:sldId id="1817" r:id="rId42"/>
    <p:sldId id="1815" r:id="rId43"/>
    <p:sldId id="1816" r:id="rId44"/>
    <p:sldId id="1811" r:id="rId45"/>
    <p:sldId id="1812" r:id="rId46"/>
    <p:sldId id="1810" r:id="rId47"/>
    <p:sldId id="1831" r:id="rId48"/>
    <p:sldId id="1819" r:id="rId49"/>
    <p:sldId id="1818" r:id="rId50"/>
    <p:sldId id="1820" r:id="rId51"/>
    <p:sldId id="1821" r:id="rId52"/>
    <p:sldId id="1822" r:id="rId53"/>
    <p:sldId id="1830" r:id="rId54"/>
    <p:sldId id="1823" r:id="rId55"/>
    <p:sldId id="1824" r:id="rId56"/>
    <p:sldId id="1825" r:id="rId57"/>
    <p:sldId id="1826" r:id="rId58"/>
    <p:sldId id="1827" r:id="rId59"/>
    <p:sldId id="1828" r:id="rId60"/>
    <p:sldId id="1829" r:id="rId61"/>
    <p:sldId id="1799" r:id="rId62"/>
    <p:sldId id="1832" r:id="rId63"/>
    <p:sldId id="180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F2F2F2"/>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7" autoAdjust="0"/>
    <p:restoredTop sz="85425" autoAdjust="0"/>
  </p:normalViewPr>
  <p:slideViewPr>
    <p:cSldViewPr snapToGrid="0">
      <p:cViewPr>
        <p:scale>
          <a:sx n="50" d="100"/>
          <a:sy n="50"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C1F70C-5BF6-43D2-96A0-6511110BD68E}" type="datetimeFigureOut">
              <a:rPr lang="en-US" smtClean="0"/>
              <a:t>10/28/2025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C9EBA-D40F-4B2C-8629-D756AD22D0E0}" type="slidenum">
              <a:rPr lang="en-US" smtClean="0"/>
              <a:t>‹#›</a:t>
            </a:fld>
            <a:endParaRPr lang="en-US"/>
          </a:p>
        </p:txBody>
      </p:sp>
    </p:spTree>
    <p:extLst>
      <p:ext uri="{BB962C8B-B14F-4D97-AF65-F5344CB8AC3E}">
        <p14:creationId xmlns:p14="http://schemas.microsoft.com/office/powerpoint/2010/main" val="177010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microsoft.com/en-us/research/blog/exploring-the-fundamentals-of-multi-armed-bandi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1. The Goal in Reinforcement Learning</a:t>
            </a:r>
          </a:p>
          <a:p>
            <a:r>
              <a:rPr lang="en-US" dirty="0"/>
              <a:t>In reinforcement learning (RL), the agent wants to </a:t>
            </a:r>
            <a:r>
              <a:rPr lang="en-US" b="1" dirty="0"/>
              <a:t>learn how to act</a:t>
            </a:r>
            <a:r>
              <a:rPr lang="en-US" dirty="0"/>
              <a:t> in order to get the most total reward in the long run.</a:t>
            </a:r>
          </a:p>
          <a:p>
            <a:r>
              <a:rPr lang="en-US" dirty="0"/>
              <a:t>It does this by learning a </a:t>
            </a:r>
            <a:r>
              <a:rPr lang="en-US" b="1" dirty="0"/>
              <a:t>policy</a:t>
            </a:r>
            <a:r>
              <a:rPr lang="en-US" dirty="0"/>
              <a:t> — a mapping from </a:t>
            </a:r>
            <a:r>
              <a:rPr lang="en-US" i="1" dirty="0"/>
              <a:t>states</a:t>
            </a:r>
            <a:r>
              <a:rPr lang="en-US" dirty="0"/>
              <a:t> (situations) to </a:t>
            </a:r>
            <a:r>
              <a:rPr lang="en-US" i="1" dirty="0"/>
              <a:t>actions</a:t>
            </a:r>
            <a:r>
              <a:rPr lang="en-US" dirty="0"/>
              <a:t> (what to do).</a:t>
            </a:r>
            <a:br>
              <a:rPr lang="en-US" dirty="0"/>
            </a:br>
            <a:r>
              <a:rPr lang="en-US" dirty="0"/>
              <a:t>The “best” policy is the one that maximizes expected cumulative reward — that’s what we mean by the </a:t>
            </a:r>
            <a:r>
              <a:rPr lang="en-US" b="1" dirty="0"/>
              <a:t>optimal policy</a:t>
            </a:r>
            <a:r>
              <a:rPr lang="en-US" dirty="0"/>
              <a:t>.</a:t>
            </a:r>
          </a:p>
          <a:p>
            <a:r>
              <a:rPr lang="en-US" dirty="0"/>
              <a:t>To reach that goal, the agent usually needs to estimate something called a </a:t>
            </a:r>
            <a:r>
              <a:rPr lang="en-US" b="1" dirty="0"/>
              <a:t>value function</a:t>
            </a:r>
            <a:r>
              <a:rPr lang="en-US" dirty="0"/>
              <a:t>:</a:t>
            </a:r>
          </a:p>
          <a:p>
            <a:pPr>
              <a:buFont typeface="Arial" panose="020B0604020202020204" pitchFamily="34" charset="0"/>
              <a:buChar char="•"/>
            </a:pPr>
            <a:r>
              <a:rPr lang="en-US" b="1" dirty="0"/>
              <a:t>V(s)</a:t>
            </a:r>
            <a:r>
              <a:rPr lang="en-US" dirty="0"/>
              <a:t> = how good a state </a:t>
            </a:r>
            <a:r>
              <a:rPr lang="en-US" i="1" dirty="0"/>
              <a:t>s</a:t>
            </a:r>
            <a:r>
              <a:rPr lang="en-US" dirty="0"/>
              <a:t> is (expected total reward starting from </a:t>
            </a:r>
            <a:r>
              <a:rPr lang="en-US" i="1" dirty="0"/>
              <a:t>s</a:t>
            </a:r>
            <a:r>
              <a:rPr lang="en-US" dirty="0"/>
              <a:t> following the policy).</a:t>
            </a:r>
          </a:p>
          <a:p>
            <a:pPr>
              <a:buFont typeface="Arial" panose="020B0604020202020204" pitchFamily="34" charset="0"/>
              <a:buChar char="•"/>
            </a:pPr>
            <a:r>
              <a:rPr lang="en-US" b="1" dirty="0"/>
              <a:t>Q(s, a)</a:t>
            </a:r>
            <a:r>
              <a:rPr lang="en-US" dirty="0"/>
              <a:t> = how good it is to take action </a:t>
            </a:r>
            <a:r>
              <a:rPr lang="en-US" i="1" dirty="0"/>
              <a:t>a</a:t>
            </a:r>
            <a:r>
              <a:rPr lang="en-US" dirty="0"/>
              <a:t> in state </a:t>
            </a:r>
            <a:r>
              <a:rPr lang="en-US" i="1" dirty="0"/>
              <a:t>s</a:t>
            </a:r>
            <a:r>
              <a:rPr lang="en-US" dirty="0"/>
              <a:t> (expected total reward if you do </a:t>
            </a:r>
            <a:r>
              <a:rPr lang="en-US" i="1" dirty="0"/>
              <a:t>a</a:t>
            </a:r>
            <a:r>
              <a:rPr lang="en-US" dirty="0"/>
              <a:t>, then follow the policy).</a:t>
            </a:r>
          </a:p>
          <a:p>
            <a:r>
              <a:rPr lang="en-US" b="1" dirty="0"/>
              <a:t>🧠 2. Iterative Policy Evaluation (Monte Carlo style)</a:t>
            </a:r>
          </a:p>
          <a:p>
            <a:r>
              <a:rPr lang="en-US" dirty="0"/>
              <a:t>Monte Carlo (MC) methods are one way to estimate the value function.</a:t>
            </a:r>
          </a:p>
          <a:p>
            <a:r>
              <a:rPr lang="en-US" dirty="0"/>
              <a:t>You let the agent </a:t>
            </a:r>
            <a:r>
              <a:rPr lang="en-US" b="1" dirty="0"/>
              <a:t>follow a policy many times</a:t>
            </a:r>
            <a:r>
              <a:rPr lang="en-US" dirty="0"/>
              <a:t>, collect full episodes of experience (state → action → reward → next state → ...), and </a:t>
            </a:r>
            <a:r>
              <a:rPr lang="en-US" b="1" dirty="0"/>
              <a:t>average</a:t>
            </a:r>
            <a:r>
              <a:rPr lang="en-US" dirty="0"/>
              <a:t> the returns to estimate how good each state (or state-action pair) is.</a:t>
            </a:r>
          </a:p>
          <a:p>
            <a:r>
              <a:rPr lang="en-US" dirty="0"/>
              <a:t>For example:</a:t>
            </a:r>
          </a:p>
          <a:p>
            <a:r>
              <a:rPr lang="en-US" dirty="0"/>
              <a:t>If every time you start in state </a:t>
            </a:r>
            <a:r>
              <a:rPr lang="en-US" i="1" dirty="0"/>
              <a:t>A</a:t>
            </a:r>
            <a:r>
              <a:rPr lang="en-US" dirty="0"/>
              <a:t> and follow the policy you get about +5 total reward on average, then V(A) ≈ 5.</a:t>
            </a:r>
          </a:p>
          <a:p>
            <a:r>
              <a:rPr lang="en-US" dirty="0"/>
              <a:t>That’s </a:t>
            </a:r>
            <a:r>
              <a:rPr lang="en-US" b="1" dirty="0"/>
              <a:t>policy evaluation</a:t>
            </a:r>
            <a:r>
              <a:rPr lang="en-US" dirty="0"/>
              <a:t> — learning what happens if you follow the current policy.</a:t>
            </a:r>
          </a:p>
          <a:p>
            <a:r>
              <a:rPr lang="en-US" b="1" dirty="0"/>
              <a:t>⚠️ 3. The Problem: You might never find the optimal policy</a:t>
            </a:r>
          </a:p>
          <a:p>
            <a:r>
              <a:rPr lang="en-US" dirty="0"/>
              <a:t>Monte Carlo methods by themselves </a:t>
            </a:r>
            <a:r>
              <a:rPr lang="en-US" b="1" dirty="0"/>
              <a:t>just evaluate</a:t>
            </a:r>
            <a:r>
              <a:rPr lang="en-US" dirty="0"/>
              <a:t> whatever policy you’re currently using — they don’t improve it unless you explicitly change it.</a:t>
            </a:r>
          </a:p>
          <a:p>
            <a:r>
              <a:rPr lang="en-US" dirty="0"/>
              <a:t>If your policy is bad (say, it never tries new actions), you might </a:t>
            </a:r>
            <a:r>
              <a:rPr lang="en-US" b="1" dirty="0"/>
              <a:t>never discover</a:t>
            </a:r>
            <a:r>
              <a:rPr lang="en-US" dirty="0"/>
              <a:t> better actions.</a:t>
            </a:r>
            <a:br>
              <a:rPr lang="en-US" dirty="0"/>
            </a:br>
            <a:r>
              <a:rPr lang="en-US" dirty="0"/>
              <a:t>So even though your value estimates (V) get more accurate for the current policy, </a:t>
            </a:r>
            <a:r>
              <a:rPr lang="en-US" b="1" dirty="0"/>
              <a:t>the policy itself stays stuck</a:t>
            </a:r>
            <a:r>
              <a:rPr lang="en-US" dirty="0"/>
              <a:t> — and therefore you may never find the optimal value function or the optimal policy.</a:t>
            </a:r>
          </a:p>
          <a:p>
            <a:r>
              <a:rPr lang="en-US" b="1" dirty="0"/>
              <a:t>🛠️ 4. First Fix: Use Q-values instead of V-values</a:t>
            </a:r>
          </a:p>
          <a:p>
            <a:r>
              <a:rPr lang="en-US" dirty="0"/>
              <a:t>If you only use V(s), you know </a:t>
            </a:r>
            <a:r>
              <a:rPr lang="en-US" i="1" dirty="0"/>
              <a:t>how good a state</a:t>
            </a:r>
            <a:r>
              <a:rPr lang="en-US" dirty="0"/>
              <a:t> is — but not which </a:t>
            </a:r>
            <a:r>
              <a:rPr lang="en-US" i="1" dirty="0"/>
              <a:t>action</a:t>
            </a:r>
            <a:r>
              <a:rPr lang="en-US" dirty="0"/>
              <a:t> inside that state led to it.</a:t>
            </a:r>
            <a:br>
              <a:rPr lang="en-US" dirty="0"/>
            </a:br>
            <a:r>
              <a:rPr lang="en-US" dirty="0"/>
              <a:t>So you can’t easily decide which actions to change.</a:t>
            </a:r>
          </a:p>
          <a:p>
            <a:r>
              <a:rPr lang="en-US" dirty="0"/>
              <a:t>If you use </a:t>
            </a:r>
            <a:r>
              <a:rPr lang="en-US" b="1" dirty="0"/>
              <a:t>Q(s, a)</a:t>
            </a:r>
            <a:r>
              <a:rPr lang="en-US" dirty="0"/>
              <a:t>, now you know:</a:t>
            </a:r>
          </a:p>
          <a:p>
            <a:r>
              <a:rPr lang="en-US" dirty="0"/>
              <a:t>“If I’m in state </a:t>
            </a:r>
            <a:r>
              <a:rPr lang="en-US" i="1" dirty="0"/>
              <a:t>s</a:t>
            </a:r>
            <a:r>
              <a:rPr lang="en-US" dirty="0"/>
              <a:t>, how good is each possible action </a:t>
            </a:r>
            <a:r>
              <a:rPr lang="en-US" i="1" dirty="0"/>
              <a:t>a</a:t>
            </a:r>
            <a:r>
              <a:rPr lang="en-US" dirty="0"/>
              <a:t>?”</a:t>
            </a:r>
          </a:p>
          <a:p>
            <a:r>
              <a:rPr lang="en-US" dirty="0"/>
              <a:t>This lets you </a:t>
            </a:r>
            <a:r>
              <a:rPr lang="en-US" b="1" dirty="0"/>
              <a:t>compare actions directly</a:t>
            </a:r>
            <a:r>
              <a:rPr lang="en-US" dirty="0"/>
              <a:t> and choose the best one — that’s called </a:t>
            </a:r>
            <a:r>
              <a:rPr lang="en-US" b="1" dirty="0"/>
              <a:t>policy improvement</a:t>
            </a:r>
            <a:r>
              <a:rPr lang="en-US" dirty="0"/>
              <a:t>.</a:t>
            </a:r>
          </a:p>
          <a:p>
            <a:r>
              <a:rPr lang="en-US" dirty="0"/>
              <a:t>So Q-learning and similar methods use Q-values to update the policy toward better actions.</a:t>
            </a:r>
          </a:p>
          <a:p>
            <a:r>
              <a:rPr lang="en-US" b="1" dirty="0"/>
              <a:t>🎲 5. Second Fix: Add Randomness (ε-Greedy)</a:t>
            </a:r>
          </a:p>
          <a:p>
            <a:r>
              <a:rPr lang="en-US" dirty="0"/>
              <a:t>Even with Q-values, you can still get stuck:</a:t>
            </a:r>
            <a:br>
              <a:rPr lang="en-US" dirty="0"/>
            </a:br>
            <a:r>
              <a:rPr lang="en-US" dirty="0"/>
              <a:t>If you always choose the action with the highest Q(s, a) (a </a:t>
            </a:r>
            <a:r>
              <a:rPr lang="en-US" i="1" dirty="0"/>
              <a:t>greedy</a:t>
            </a:r>
            <a:r>
              <a:rPr lang="en-US" dirty="0"/>
              <a:t> policy), you might never explore new actions that could actually be better.</a:t>
            </a:r>
          </a:p>
          <a:p>
            <a:r>
              <a:rPr lang="en-US" dirty="0"/>
              <a:t>So we add a bit of randomness:</a:t>
            </a:r>
          </a:p>
          <a:p>
            <a:pPr>
              <a:buFont typeface="Arial" panose="020B0604020202020204" pitchFamily="34" charset="0"/>
              <a:buChar char="•"/>
            </a:pPr>
            <a:r>
              <a:rPr lang="en-US" b="1" dirty="0"/>
              <a:t>With probability ε</a:t>
            </a:r>
            <a:r>
              <a:rPr lang="en-US" dirty="0"/>
              <a:t>, choose a </a:t>
            </a:r>
            <a:r>
              <a:rPr lang="en-US" i="1" dirty="0"/>
              <a:t>random</a:t>
            </a:r>
            <a:r>
              <a:rPr lang="en-US" dirty="0"/>
              <a:t> action (explore).</a:t>
            </a:r>
          </a:p>
          <a:p>
            <a:pPr>
              <a:buFont typeface="Arial" panose="020B0604020202020204" pitchFamily="34" charset="0"/>
              <a:buChar char="•"/>
            </a:pPr>
            <a:r>
              <a:rPr lang="en-US" b="1" dirty="0"/>
              <a:t>With probability 1−ε</a:t>
            </a:r>
            <a:r>
              <a:rPr lang="en-US" dirty="0"/>
              <a:t>, choose the </a:t>
            </a:r>
            <a:r>
              <a:rPr lang="en-US" i="1" dirty="0"/>
              <a:t>best</a:t>
            </a:r>
            <a:r>
              <a:rPr lang="en-US" dirty="0"/>
              <a:t> known action (exploit).</a:t>
            </a:r>
          </a:p>
          <a:p>
            <a:r>
              <a:rPr lang="en-US" dirty="0"/>
              <a:t>This is called </a:t>
            </a:r>
            <a:r>
              <a:rPr lang="en-US" b="1" dirty="0"/>
              <a:t>ε-greedy exploration</a:t>
            </a:r>
            <a:r>
              <a:rPr lang="en-US" dirty="0"/>
              <a:t>.</a:t>
            </a:r>
            <a:br>
              <a:rPr lang="en-US" dirty="0"/>
            </a:br>
            <a:r>
              <a:rPr lang="en-US" dirty="0"/>
              <a:t>It ensures that you keep trying new things occasionally, which allows you to improve your estimates of Q(s, a) and move closer to the optimal policy.</a:t>
            </a:r>
          </a:p>
          <a:p>
            <a:r>
              <a:rPr lang="en-US" b="1" dirty="0"/>
              <a:t>🧭 6. Putting it all together</a:t>
            </a:r>
          </a:p>
          <a:p>
            <a:r>
              <a:rPr lang="en-US" dirty="0"/>
              <a:t>Step Concept Purpose 1 </a:t>
            </a:r>
            <a:r>
              <a:rPr lang="en-US" b="1" dirty="0"/>
              <a:t>Iterative Policy Evaluation (MC)</a:t>
            </a:r>
            <a:r>
              <a:rPr lang="en-US" dirty="0"/>
              <a:t> Estimate how good a policy is based on experience 2 </a:t>
            </a:r>
            <a:r>
              <a:rPr lang="en-US" b="1" dirty="0"/>
              <a:t>Switch from V(s) to Q(s, a)</a:t>
            </a:r>
            <a:r>
              <a:rPr lang="en-US" dirty="0"/>
              <a:t> Learn which </a:t>
            </a:r>
            <a:r>
              <a:rPr lang="en-US" i="1" dirty="0"/>
              <a:t>actions</a:t>
            </a:r>
            <a:r>
              <a:rPr lang="en-US" dirty="0"/>
              <a:t> are good, not just which </a:t>
            </a:r>
            <a:r>
              <a:rPr lang="en-US" i="1" dirty="0"/>
              <a:t>states</a:t>
            </a:r>
            <a:r>
              <a:rPr lang="en-US" dirty="0"/>
              <a:t> 3 </a:t>
            </a:r>
            <a:r>
              <a:rPr lang="en-US" b="1" dirty="0"/>
              <a:t>ε-Greedy Exploration</a:t>
            </a:r>
            <a:r>
              <a:rPr lang="en-US" dirty="0"/>
              <a:t> Avoid getting stuck — keep exploring so you can find better actions Together, these ideas form the foundation for </a:t>
            </a:r>
            <a:r>
              <a:rPr lang="en-US" b="1" dirty="0"/>
              <a:t>control in reinforcement learning</a:t>
            </a:r>
            <a:r>
              <a:rPr lang="en-US" dirty="0"/>
              <a:t> — improving a policy until it becomes optimal.</a:t>
            </a:r>
          </a:p>
          <a:p>
            <a:r>
              <a:rPr lang="en-US" b="1" dirty="0"/>
              <a:t>🌟 Intuitive Analogy</a:t>
            </a:r>
          </a:p>
          <a:p>
            <a:r>
              <a:rPr lang="en-US" dirty="0"/>
              <a:t>Imagine you’re trying to find the best restaurant in a new city:</a:t>
            </a:r>
          </a:p>
          <a:p>
            <a:pPr>
              <a:buFont typeface="Arial" panose="020B0604020202020204" pitchFamily="34" charset="0"/>
              <a:buChar char="•"/>
            </a:pPr>
            <a:r>
              <a:rPr lang="en-US" b="1" dirty="0"/>
              <a:t>Policy evaluation (V)</a:t>
            </a:r>
            <a:r>
              <a:rPr lang="en-US" dirty="0"/>
              <a:t>: You always go to the same place and rate how much you like it. You know how good </a:t>
            </a:r>
            <a:r>
              <a:rPr lang="en-US" i="1" dirty="0"/>
              <a:t>that choice</a:t>
            </a:r>
            <a:r>
              <a:rPr lang="en-US" dirty="0"/>
              <a:t> is, but not others.</a:t>
            </a:r>
          </a:p>
          <a:p>
            <a:pPr>
              <a:buFont typeface="Arial" panose="020B0604020202020204" pitchFamily="34" charset="0"/>
              <a:buChar char="•"/>
            </a:pPr>
            <a:r>
              <a:rPr lang="en-US" b="1" dirty="0"/>
              <a:t>Q-learning (Q)</a:t>
            </a:r>
            <a:r>
              <a:rPr lang="en-US" dirty="0"/>
              <a:t>: You track how much you like each restaurant (state-action pair). Now you can compare and choose.</a:t>
            </a:r>
          </a:p>
          <a:p>
            <a:pPr>
              <a:buFont typeface="Arial" panose="020B0604020202020204" pitchFamily="34" charset="0"/>
              <a:buChar char="•"/>
            </a:pPr>
            <a:r>
              <a:rPr lang="en-US" b="1" dirty="0"/>
              <a:t>ε-greedy</a:t>
            </a:r>
            <a:r>
              <a:rPr lang="en-US" dirty="0"/>
              <a:t>: Even if you have a favorite, sometimes you try a random new place — maybe it’s even better.</a:t>
            </a:r>
          </a:p>
          <a:p>
            <a:r>
              <a:rPr lang="en-US" dirty="0"/>
              <a:t>Over time, this balance between </a:t>
            </a:r>
            <a:r>
              <a:rPr lang="en-US" b="1" dirty="0"/>
              <a:t>learning what works</a:t>
            </a:r>
            <a:r>
              <a:rPr lang="en-US" dirty="0"/>
              <a:t> and </a:t>
            </a:r>
            <a:r>
              <a:rPr lang="en-US" b="1" dirty="0"/>
              <a:t>exploring what might work better</a:t>
            </a:r>
            <a:r>
              <a:rPr lang="en-US" dirty="0"/>
              <a:t> lets you discover the </a:t>
            </a:r>
            <a:r>
              <a:rPr lang="en-US" i="1" dirty="0"/>
              <a:t>optimal</a:t>
            </a:r>
            <a:r>
              <a:rPr lang="en-US" dirty="0"/>
              <a:t> restaurant — or, in RL terms, the </a:t>
            </a:r>
            <a:r>
              <a:rPr lang="en-US" i="1" dirty="0"/>
              <a:t>optimal policy</a:t>
            </a:r>
            <a:r>
              <a:rPr lang="en-US" dirty="0"/>
              <a:t>.</a:t>
            </a:r>
          </a:p>
          <a:p>
            <a:r>
              <a:rPr lang="en-US" dirty="0"/>
              <a:t>Would you like me to also show a small diagram or pseudocode (with intuition) of how ε-greedy Q-learning updates the policy? It can make the concept click even more clearly.</a:t>
            </a:r>
          </a:p>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31</a:t>
            </a:fld>
            <a:endParaRPr lang="en-US"/>
          </a:p>
        </p:txBody>
      </p:sp>
    </p:spTree>
    <p:extLst>
      <p:ext uri="{BB962C8B-B14F-4D97-AF65-F5344CB8AC3E}">
        <p14:creationId xmlns:p14="http://schemas.microsoft.com/office/powerpoint/2010/main" val="396408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74EEC-9D0F-CBFC-A78B-06275D9314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39E19-DF44-3F97-282C-422853AF28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E09E0-2935-A924-D102-CD7C26CCB1C1}"/>
              </a:ext>
            </a:extLst>
          </p:cNvPr>
          <p:cNvSpPr>
            <a:spLocks noGrp="1"/>
          </p:cNvSpPr>
          <p:nvPr>
            <p:ph type="body" idx="1"/>
          </p:nvPr>
        </p:nvSpPr>
        <p:spPr/>
        <p:txBody>
          <a:bodyPr/>
          <a:lstStyle/>
          <a:p>
            <a:r>
              <a:rPr lang="en-US" dirty="0"/>
              <a:t>https://en.wikipedia.org/wiki/Transduction_(machine_learning)</a:t>
            </a:r>
          </a:p>
          <a:p>
            <a:r>
              <a:rPr lang="en-US" dirty="0"/>
              <a:t>https://stats.stackexchange.com/questions/568821/is-there-a-good-illustrative-example-where-the-hinge-loss-svm-gives-a-higher-a</a:t>
            </a:r>
          </a:p>
          <a:p>
            <a:endParaRPr lang="en-US" dirty="0"/>
          </a:p>
          <a:p>
            <a:r>
              <a:rPr lang="en-US" dirty="0" err="1"/>
              <a:t>Vapnik</a:t>
            </a:r>
            <a:r>
              <a:rPr lang="en-US" dirty="0"/>
              <a:t> wrote this in the context of </a:t>
            </a:r>
            <a:r>
              <a:rPr lang="en-US" dirty="0" err="1"/>
              <a:t>transductive</a:t>
            </a:r>
            <a:r>
              <a:rPr lang="en-US" dirty="0"/>
              <a:t> learning, but the principle could also be applied to statistical pattern recognition tasks. If we just need to perform a hard classification, then we should aim to determine the decision boundary directly, rather than estimating the posterior probability of class membership and then threshold that at 0.5 (or some other threshold depending on the misclassification costs).</a:t>
            </a:r>
          </a:p>
          <a:p>
            <a:endParaRPr lang="en-US" dirty="0"/>
          </a:p>
          <a:p>
            <a:r>
              <a:rPr lang="en-US" dirty="0"/>
              <a:t> In principle, we </a:t>
            </a:r>
            <a:r>
              <a:rPr lang="en-US" b="1" i="1" dirty="0"/>
              <a:t>may</a:t>
            </a:r>
            <a:r>
              <a:rPr lang="en-US" dirty="0"/>
              <a:t> be able to get better </a:t>
            </a:r>
            <a:r>
              <a:rPr lang="en-US" dirty="0" err="1"/>
              <a:t>generalisation</a:t>
            </a:r>
            <a:r>
              <a:rPr lang="en-US" dirty="0"/>
              <a:t> in terms of accuracy by following this principle as it focusses on the needs of the application, and avoids modelling compromises that benefit modelling of aspects of the data that are not relevant to the application at the expense of other aspects that are.</a:t>
            </a:r>
          </a:p>
        </p:txBody>
      </p:sp>
      <p:sp>
        <p:nvSpPr>
          <p:cNvPr id="4" name="Slide Number Placeholder 3">
            <a:extLst>
              <a:ext uri="{FF2B5EF4-FFF2-40B4-BE49-F238E27FC236}">
                <a16:creationId xmlns:a16="http://schemas.microsoft.com/office/drawing/2014/main" id="{640342E8-FF83-15F1-5381-5204D1D240F8}"/>
              </a:ext>
            </a:extLst>
          </p:cNvPr>
          <p:cNvSpPr>
            <a:spLocks noGrp="1"/>
          </p:cNvSpPr>
          <p:nvPr>
            <p:ph type="sldNum" sz="quarter" idx="5"/>
          </p:nvPr>
        </p:nvSpPr>
        <p:spPr/>
        <p:txBody>
          <a:bodyPr/>
          <a:lstStyle/>
          <a:p>
            <a:fld id="{63CC9EBA-D40F-4B2C-8629-D756AD22D0E0}" type="slidenum">
              <a:rPr lang="en-US" smtClean="0"/>
              <a:t>40</a:t>
            </a:fld>
            <a:endParaRPr lang="en-US"/>
          </a:p>
        </p:txBody>
      </p:sp>
    </p:spTree>
    <p:extLst>
      <p:ext uri="{BB962C8B-B14F-4D97-AF65-F5344CB8AC3E}">
        <p14:creationId xmlns:p14="http://schemas.microsoft.com/office/powerpoint/2010/main" val="1389685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A727C5-22EF-4816-82A2-CAD5A71298A7}" type="slidenum">
              <a:rPr lang="en-US" smtClean="0"/>
              <a:t>41</a:t>
            </a:fld>
            <a:endParaRPr lang="en-US"/>
          </a:p>
        </p:txBody>
      </p:sp>
    </p:spTree>
    <p:extLst>
      <p:ext uri="{BB962C8B-B14F-4D97-AF65-F5344CB8AC3E}">
        <p14:creationId xmlns:p14="http://schemas.microsoft.com/office/powerpoint/2010/main" val="3061954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A727C5-22EF-4816-82A2-CAD5A71298A7}" type="slidenum">
              <a:rPr lang="en-US" smtClean="0"/>
              <a:t>42</a:t>
            </a:fld>
            <a:endParaRPr lang="en-US"/>
          </a:p>
        </p:txBody>
      </p:sp>
    </p:spTree>
    <p:extLst>
      <p:ext uri="{BB962C8B-B14F-4D97-AF65-F5344CB8AC3E}">
        <p14:creationId xmlns:p14="http://schemas.microsoft.com/office/powerpoint/2010/main" val="3038983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https://stats.stackexchange.com/questions/213464/on-the-importance-of-the-i-i-d-assumption-in-statistical-learning</a:t>
            </a:r>
          </a:p>
        </p:txBody>
      </p:sp>
      <p:sp>
        <p:nvSpPr>
          <p:cNvPr id="4" name="Slide Number Placeholder 3"/>
          <p:cNvSpPr>
            <a:spLocks noGrp="1"/>
          </p:cNvSpPr>
          <p:nvPr>
            <p:ph type="sldNum" sz="quarter" idx="5"/>
          </p:nvPr>
        </p:nvSpPr>
        <p:spPr/>
        <p:txBody>
          <a:bodyPr/>
          <a:lstStyle/>
          <a:p>
            <a:fld id="{CCA727C5-22EF-4816-82A2-CAD5A71298A7}" type="slidenum">
              <a:rPr lang="en-US" smtClean="0"/>
              <a:t>43</a:t>
            </a:fld>
            <a:endParaRPr lang="en-US"/>
          </a:p>
        </p:txBody>
      </p:sp>
    </p:spTree>
    <p:extLst>
      <p:ext uri="{BB962C8B-B14F-4D97-AF65-F5344CB8AC3E}">
        <p14:creationId xmlns:p14="http://schemas.microsoft.com/office/powerpoint/2010/main" val="1228479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60</a:t>
            </a:fld>
            <a:endParaRPr lang="en-US"/>
          </a:p>
        </p:txBody>
      </p:sp>
    </p:spTree>
    <p:extLst>
      <p:ext uri="{BB962C8B-B14F-4D97-AF65-F5344CB8AC3E}">
        <p14:creationId xmlns:p14="http://schemas.microsoft.com/office/powerpoint/2010/main" val="161018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62</a:t>
            </a:fld>
            <a:endParaRPr lang="en-US"/>
          </a:p>
        </p:txBody>
      </p:sp>
    </p:spTree>
    <p:extLst>
      <p:ext uri="{BB962C8B-B14F-4D97-AF65-F5344CB8AC3E}">
        <p14:creationId xmlns:p14="http://schemas.microsoft.com/office/powerpoint/2010/main" val="2089386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a:p>
            <a:r>
              <a:rPr lang="en-US" dirty="0"/>
              <a:t>https://stats.stackexchange.com/questions/568821/is-there-a-good-illustrative-example-where-the-hinge-loss-svm-gives-a-higher-a</a:t>
            </a:r>
          </a:p>
          <a:p>
            <a:endParaRPr lang="en-US" dirty="0"/>
          </a:p>
          <a:p>
            <a:r>
              <a:rPr lang="en-US" dirty="0" err="1"/>
              <a:t>Vapnik</a:t>
            </a:r>
            <a:r>
              <a:rPr lang="en-US" dirty="0"/>
              <a:t> wrote this in the context of </a:t>
            </a:r>
            <a:r>
              <a:rPr lang="en-US" dirty="0" err="1"/>
              <a:t>transductive</a:t>
            </a:r>
            <a:r>
              <a:rPr lang="en-US" dirty="0"/>
              <a:t> learning, but the principle could also be applied to statistical pattern recognition tasks. If we just need to perform a hard classification, then we should aim to determine the decision boundary directly, rather than estimating the posterior probability of class membership and then threshold that at 0.5 (or some other threshold depending on the misclassification costs).</a:t>
            </a:r>
          </a:p>
          <a:p>
            <a:endParaRPr lang="en-US" dirty="0"/>
          </a:p>
          <a:p>
            <a:r>
              <a:rPr lang="en-US" dirty="0"/>
              <a:t> In principle, we </a:t>
            </a:r>
            <a:r>
              <a:rPr lang="en-US" b="1" i="1" dirty="0"/>
              <a:t>may</a:t>
            </a:r>
            <a:r>
              <a:rPr lang="en-US" dirty="0"/>
              <a:t> be able to get better </a:t>
            </a:r>
            <a:r>
              <a:rPr lang="en-US" dirty="0" err="1"/>
              <a:t>generalisation</a:t>
            </a:r>
            <a:r>
              <a:rPr lang="en-US" dirty="0"/>
              <a:t> in terms of accuracy by following this principle as it focusses on the needs of the application, and avoids modelling compromises that benefit modelling of aspects of the data that are not relevant to the application at the expense of other aspects that are.</a:t>
            </a:r>
          </a:p>
        </p:txBody>
      </p:sp>
      <p:sp>
        <p:nvSpPr>
          <p:cNvPr id="4" name="Slide Number Placeholder 3"/>
          <p:cNvSpPr>
            <a:spLocks noGrp="1"/>
          </p:cNvSpPr>
          <p:nvPr>
            <p:ph type="sldNum" sz="quarter" idx="5"/>
          </p:nvPr>
        </p:nvSpPr>
        <p:spPr/>
        <p:txBody>
          <a:bodyPr/>
          <a:lstStyle/>
          <a:p>
            <a:fld id="{63CC9EBA-D40F-4B2C-8629-D756AD22D0E0}" type="slidenum">
              <a:rPr lang="en-US" smtClean="0"/>
              <a:t>3</a:t>
            </a:fld>
            <a:endParaRPr lang="en-US"/>
          </a:p>
        </p:txBody>
      </p:sp>
    </p:spTree>
    <p:extLst>
      <p:ext uri="{BB962C8B-B14F-4D97-AF65-F5344CB8AC3E}">
        <p14:creationId xmlns:p14="http://schemas.microsoft.com/office/powerpoint/2010/main" val="4278868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hlinkClick r:id="rId3"/>
              </a:rPr>
              <a:t>https://www.microsoft.com/en-us/research/blog/exploring-the-fundamentals-of-multi-armed-bandits/</a:t>
            </a:r>
            <a:r>
              <a:rPr lang="en-US" dirty="0"/>
              <a:t> </a:t>
            </a:r>
          </a:p>
        </p:txBody>
      </p:sp>
      <p:sp>
        <p:nvSpPr>
          <p:cNvPr id="4" name="Slide Number Placeholder 3"/>
          <p:cNvSpPr>
            <a:spLocks noGrp="1"/>
          </p:cNvSpPr>
          <p:nvPr>
            <p:ph type="sldNum" sz="quarter" idx="5"/>
          </p:nvPr>
        </p:nvSpPr>
        <p:spPr/>
        <p:txBody>
          <a:bodyPr/>
          <a:lstStyle/>
          <a:p>
            <a:fld id="{63CC9EBA-D40F-4B2C-8629-D756AD22D0E0}" type="slidenum">
              <a:rPr lang="en-US" smtClean="0"/>
              <a:t>6</a:t>
            </a:fld>
            <a:endParaRPr lang="en-US"/>
          </a:p>
        </p:txBody>
      </p:sp>
    </p:spTree>
    <p:extLst>
      <p:ext uri="{BB962C8B-B14F-4D97-AF65-F5344CB8AC3E}">
        <p14:creationId xmlns:p14="http://schemas.microsoft.com/office/powerpoint/2010/main" val="142207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8</a:t>
            </a:fld>
            <a:endParaRPr lang="en-US"/>
          </a:p>
        </p:txBody>
      </p:sp>
    </p:spTree>
    <p:extLst>
      <p:ext uri="{BB962C8B-B14F-4D97-AF65-F5344CB8AC3E}">
        <p14:creationId xmlns:p14="http://schemas.microsoft.com/office/powerpoint/2010/main" val="2353047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14</a:t>
            </a:fld>
            <a:endParaRPr lang="en-US"/>
          </a:p>
        </p:txBody>
      </p:sp>
    </p:spTree>
    <p:extLst>
      <p:ext uri="{BB962C8B-B14F-4D97-AF65-F5344CB8AC3E}">
        <p14:creationId xmlns:p14="http://schemas.microsoft.com/office/powerpoint/2010/main" val="2616124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plot:</a:t>
            </a:r>
            <a:r>
              <a:rPr lang="en-US" dirty="0"/>
              <a:t> TD learning approximate true value of the states (black line) after 100 steps.</a:t>
            </a:r>
          </a:p>
          <a:p>
            <a:endParaRPr lang="en-US" dirty="0"/>
          </a:p>
          <a:p>
            <a:r>
              <a:rPr lang="en-US" b="1" dirty="0"/>
              <a:t>Right plot: </a:t>
            </a:r>
          </a:p>
          <a:p>
            <a:r>
              <a:rPr lang="en-US" dirty="0"/>
              <a:t>RMSE – Root mean-squared error between the value function learned and the true value</a:t>
            </a:r>
          </a:p>
          <a:p>
            <a:r>
              <a:rPr lang="en-US" dirty="0"/>
              <a:t>function, averaged over the five states, then averaged over 100 runs.</a:t>
            </a:r>
          </a:p>
          <a:p>
            <a:r>
              <a:rPr lang="en-US" dirty="0"/>
              <a:t>Low step size in makes TD and MC error curves smoother, however it takes longer to drop. Both converge to the </a:t>
            </a:r>
            <a:r>
              <a:rPr lang="en-US" dirty="0" err="1"/>
              <a:t>trur</a:t>
            </a:r>
            <a:r>
              <a:rPr lang="en-US" dirty="0"/>
              <a:t> value, but MC is noisier (higher variance).</a:t>
            </a:r>
          </a:p>
          <a:p>
            <a:endParaRPr lang="en-US" dirty="0"/>
          </a:p>
          <a:p>
            <a:r>
              <a:rPr lang="en-US" dirty="0"/>
              <a:t>Larger step size makes TD approximate faster, but it stabilizes at a higher error level.</a:t>
            </a:r>
          </a:p>
        </p:txBody>
      </p:sp>
      <p:sp>
        <p:nvSpPr>
          <p:cNvPr id="4" name="Slide Number Placeholder 3"/>
          <p:cNvSpPr>
            <a:spLocks noGrp="1"/>
          </p:cNvSpPr>
          <p:nvPr>
            <p:ph type="sldNum" sz="quarter" idx="5"/>
          </p:nvPr>
        </p:nvSpPr>
        <p:spPr/>
        <p:txBody>
          <a:bodyPr/>
          <a:lstStyle/>
          <a:p>
            <a:fld id="{0950B68B-4352-40B1-9F57-DA12DBB3F638}" type="slidenum">
              <a:rPr lang="en-US" smtClean="0"/>
              <a:t>24</a:t>
            </a:fld>
            <a:endParaRPr lang="en-US"/>
          </a:p>
        </p:txBody>
      </p:sp>
    </p:spTree>
    <p:extLst>
      <p:ext uri="{BB962C8B-B14F-4D97-AF65-F5344CB8AC3E}">
        <p14:creationId xmlns:p14="http://schemas.microsoft.com/office/powerpoint/2010/main" val="254858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27</a:t>
            </a:fld>
            <a:endParaRPr lang="en-US"/>
          </a:p>
        </p:txBody>
      </p:sp>
    </p:spTree>
    <p:extLst>
      <p:ext uri="{BB962C8B-B14F-4D97-AF65-F5344CB8AC3E}">
        <p14:creationId xmlns:p14="http://schemas.microsoft.com/office/powerpoint/2010/main" val="4267369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29</a:t>
            </a:fld>
            <a:endParaRPr lang="en-US"/>
          </a:p>
        </p:txBody>
      </p:sp>
    </p:spTree>
    <p:extLst>
      <p:ext uri="{BB962C8B-B14F-4D97-AF65-F5344CB8AC3E}">
        <p14:creationId xmlns:p14="http://schemas.microsoft.com/office/powerpoint/2010/main" val="2514298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We will vary these two components.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30</a:t>
            </a:fld>
            <a:endParaRPr lang="en-US"/>
          </a:p>
        </p:txBody>
      </p:sp>
    </p:spTree>
    <p:extLst>
      <p:ext uri="{BB962C8B-B14F-4D97-AF65-F5344CB8AC3E}">
        <p14:creationId xmlns:p14="http://schemas.microsoft.com/office/powerpoint/2010/main" val="6675251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5" name="Picture 4">
            <a:extLst>
              <a:ext uri="{FF2B5EF4-FFF2-40B4-BE49-F238E27FC236}">
                <a16:creationId xmlns:a16="http://schemas.microsoft.com/office/drawing/2014/main" id="{D8D1524E-6D11-4E92-1D74-71B53B598AED}"/>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72877766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7A76AFFB-970D-5E3F-0BE3-B3AF02B1A83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8913608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E2327D91-7BDB-99B5-8FC4-D8B3619DC16F}"/>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5924853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D3154332-6A65-AF9A-342F-50298ECDF1F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833836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3AF0BFA3-4EBA-A526-0C56-ACB2BF154F4A}"/>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6676941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Picture X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30250183-9699-DC38-7289-59CA931E6AAA}"/>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3701915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B6277283-0880-7822-ADF4-5C655421F57D}"/>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450333890"/>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F7A67306-117B-5D91-BA9F-131797455330}"/>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4157306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D9056D4C-34C4-4B6E-9840-2166E4C8C89A}" type="datetimeFigureOut">
              <a:rPr lang="en-US" smtClean="0"/>
              <a:t>10/28/2025</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E8AC02D5-913B-FDC9-B020-498922C53B6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976681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D830-3D77-4832-9334-6E0E764C9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182E0-898C-46D0-AC6C-51C72B673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C4E3D-982B-49CC-BB95-3BE5721A2743}"/>
              </a:ext>
            </a:extLst>
          </p:cNvPr>
          <p:cNvSpPr>
            <a:spLocks noGrp="1"/>
          </p:cNvSpPr>
          <p:nvPr>
            <p:ph type="dt" sz="half" idx="10"/>
          </p:nvPr>
        </p:nvSpPr>
        <p:spPr/>
        <p:txBody>
          <a:bodyPr/>
          <a:lstStyle/>
          <a:p>
            <a:fld id="{D9056D4C-34C4-4B6E-9840-2166E4C8C89A}" type="datetimeFigureOut">
              <a:rPr lang="en-US" smtClean="0"/>
              <a:t>10/28/2025</a:t>
            </a:fld>
            <a:endParaRPr lang="en-US"/>
          </a:p>
        </p:txBody>
      </p:sp>
      <p:sp>
        <p:nvSpPr>
          <p:cNvPr id="5" name="Footer Placeholder 4">
            <a:extLst>
              <a:ext uri="{FF2B5EF4-FFF2-40B4-BE49-F238E27FC236}">
                <a16:creationId xmlns:a16="http://schemas.microsoft.com/office/drawing/2014/main" id="{9B7A5607-59D8-458D-9343-83B445DC7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342DC-9D6C-432F-9C5B-62BDF72B7B15}"/>
              </a:ext>
            </a:extLst>
          </p:cNvPr>
          <p:cNvSpPr>
            <a:spLocks noGrp="1"/>
          </p:cNvSpPr>
          <p:nvPr>
            <p:ph type="sldNum" sz="quarter" idx="12"/>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F0047FBC-298E-6FBA-72A2-E5DB53362CE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4116522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5" name="Picture 4">
            <a:extLst>
              <a:ext uri="{FF2B5EF4-FFF2-40B4-BE49-F238E27FC236}">
                <a16:creationId xmlns:a16="http://schemas.microsoft.com/office/drawing/2014/main" id="{E0DF1542-07D8-5C6A-4A7D-4F2883C21A9F}"/>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319793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3" name="Picture 2">
            <a:extLst>
              <a:ext uri="{FF2B5EF4-FFF2-40B4-BE49-F238E27FC236}">
                <a16:creationId xmlns:a16="http://schemas.microsoft.com/office/drawing/2014/main" id="{8512A92C-5498-0DB1-A7DF-DC529066B931}"/>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417018366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3" name="Picture 2">
            <a:extLst>
              <a:ext uri="{FF2B5EF4-FFF2-40B4-BE49-F238E27FC236}">
                <a16:creationId xmlns:a16="http://schemas.microsoft.com/office/drawing/2014/main" id="{E5AB5886-8195-7851-E224-B25EAEF2FB47}"/>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1188013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3" name="Picture 2">
            <a:extLst>
              <a:ext uri="{FF2B5EF4-FFF2-40B4-BE49-F238E27FC236}">
                <a16:creationId xmlns:a16="http://schemas.microsoft.com/office/drawing/2014/main" id="{93103770-1BAA-FD40-5804-D4CFEF07EA1A}"/>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8374534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3" name="Picture 2">
            <a:extLst>
              <a:ext uri="{FF2B5EF4-FFF2-40B4-BE49-F238E27FC236}">
                <a16:creationId xmlns:a16="http://schemas.microsoft.com/office/drawing/2014/main" id="{21E7C068-0863-65E8-D79F-330BBC933919}"/>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5321803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pic>
        <p:nvPicPr>
          <p:cNvPr id="2" name="Picture 1">
            <a:extLst>
              <a:ext uri="{FF2B5EF4-FFF2-40B4-BE49-F238E27FC236}">
                <a16:creationId xmlns:a16="http://schemas.microsoft.com/office/drawing/2014/main" id="{CC045120-0674-A90B-A1B9-B934B4D35863}"/>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42544391"/>
      </p:ext>
    </p:extLst>
  </p:cSld>
  <p:clrMapOvr>
    <a:masterClrMapping/>
  </p:clrMapOvr>
  <p:transition spd="slow">
    <p:wipe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pic>
        <p:nvPicPr>
          <p:cNvPr id="2" name="Picture 1">
            <a:extLst>
              <a:ext uri="{FF2B5EF4-FFF2-40B4-BE49-F238E27FC236}">
                <a16:creationId xmlns:a16="http://schemas.microsoft.com/office/drawing/2014/main" id="{555742AE-885F-2946-7EBF-8DD53E5A57BE}"/>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902032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9056D4C-34C4-4B6E-9840-2166E4C8C89A}" type="datetimeFigureOut">
              <a:rPr lang="en-US" smtClean="0"/>
              <a:t>10/28/2025</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1915DC07-6425-4740-9695-FB9F2ED48CC1}" type="slidenum">
              <a:rPr lang="en-US" smtClean="0"/>
              <a:t>‹#›</a:t>
            </a:fld>
            <a:endParaRPr lang="en-US"/>
          </a:p>
        </p:txBody>
      </p:sp>
      <p:pic>
        <p:nvPicPr>
          <p:cNvPr id="5" name="Picture 4">
            <a:extLst>
              <a:ext uri="{FF2B5EF4-FFF2-40B4-BE49-F238E27FC236}">
                <a16:creationId xmlns:a16="http://schemas.microsoft.com/office/drawing/2014/main" id="{4A55103F-E61A-8518-0235-F5C88F0971A1}"/>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0286561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D9056D4C-34C4-4B6E-9840-2166E4C8C89A}" type="datetimeFigureOut">
              <a:rPr lang="en-US" smtClean="0"/>
              <a:t>10/28/2025</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1915DC07-6425-4740-9695-FB9F2ED48CC1}" type="slidenum">
              <a:rPr lang="en-US" smtClean="0"/>
              <a:t>‹#›</a:t>
            </a:fld>
            <a:endParaRPr lang="en-US"/>
          </a:p>
        </p:txBody>
      </p:sp>
      <p:pic>
        <p:nvPicPr>
          <p:cNvPr id="6" name="Picture 5">
            <a:extLst>
              <a:ext uri="{FF2B5EF4-FFF2-40B4-BE49-F238E27FC236}">
                <a16:creationId xmlns:a16="http://schemas.microsoft.com/office/drawing/2014/main" id="{FB295D03-63BC-CB2A-9890-153874CF847E}"/>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0512276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D9056D4C-34C4-4B6E-9840-2166E4C8C89A}" type="datetimeFigureOut">
              <a:rPr lang="en-US" smtClean="0"/>
              <a:t>10/28/2025</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1915DC07-6425-4740-9695-FB9F2ED48CC1}" type="slidenum">
              <a:rPr lang="en-US" smtClean="0"/>
              <a:t>‹#›</a:t>
            </a:fld>
            <a:endParaRPr lang="en-US"/>
          </a:p>
        </p:txBody>
      </p:sp>
      <p:pic>
        <p:nvPicPr>
          <p:cNvPr id="6" name="Picture 5">
            <a:extLst>
              <a:ext uri="{FF2B5EF4-FFF2-40B4-BE49-F238E27FC236}">
                <a16:creationId xmlns:a16="http://schemas.microsoft.com/office/drawing/2014/main" id="{E9CADDEA-6779-E155-010D-1F1FF343190E}"/>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794975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64F58C49-499E-6832-70B0-624B733287AE}"/>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0467656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00B6DF87-6435-E718-8EEF-82FC12DFC92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5373771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3" name="Picture 2">
            <a:extLst>
              <a:ext uri="{FF2B5EF4-FFF2-40B4-BE49-F238E27FC236}">
                <a16:creationId xmlns:a16="http://schemas.microsoft.com/office/drawing/2014/main" id="{38CB60E1-B66A-0B9C-D9A8-7476F1A6FDB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93757013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F4631391-292C-65B8-FC38-0440D3645872}"/>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7204940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F2008191-6645-FE9E-2E5A-EE2CDD5167B3}"/>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58856514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C0AC7D9A-185B-D3F2-64A3-7CF5A7B5FE70}"/>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1322763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021EA573-C0B4-FCEE-4BCC-D7AAB87D097B}"/>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069970316"/>
      </p:ext>
    </p:extLst>
  </p:cSld>
  <p:clrMapOvr>
    <a:masterClrMapping/>
  </p:clrMapOvr>
  <p:transition spd="slow">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D9056D4C-34C4-4B6E-9840-2166E4C8C89A}"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9EDA61AA-A3BC-2F10-B01C-C32DA15CA2D7}"/>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0281726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D9056D4C-34C4-4B6E-9840-2166E4C8C89A}" type="datetimeFigureOut">
              <a:rPr lang="en-US" smtClean="0"/>
              <a:t>10/28/2025</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1915DC07-6425-4740-9695-FB9F2ED48CC1}" type="slidenum">
              <a:rPr lang="en-US" smtClean="0"/>
              <a:t>‹#›</a:t>
            </a:fld>
            <a:endParaRPr lang="en-US"/>
          </a:p>
        </p:txBody>
      </p:sp>
      <p:pic>
        <p:nvPicPr>
          <p:cNvPr id="7" name="Picture 6">
            <a:extLst>
              <a:ext uri="{FF2B5EF4-FFF2-40B4-BE49-F238E27FC236}">
                <a16:creationId xmlns:a16="http://schemas.microsoft.com/office/drawing/2014/main" id="{3B5285CC-DA78-C286-0331-849E0B11EBB3}"/>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3027979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D830-3D77-4832-9334-6E0E764C9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182E0-898C-46D0-AC6C-51C72B673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C4E3D-982B-49CC-BB95-3BE5721A2743}"/>
              </a:ext>
            </a:extLst>
          </p:cNvPr>
          <p:cNvSpPr>
            <a:spLocks noGrp="1"/>
          </p:cNvSpPr>
          <p:nvPr>
            <p:ph type="dt" sz="half" idx="10"/>
          </p:nvPr>
        </p:nvSpPr>
        <p:spPr/>
        <p:txBody>
          <a:bodyPr/>
          <a:lstStyle/>
          <a:p>
            <a:fld id="{D9056D4C-34C4-4B6E-9840-2166E4C8C89A}" type="datetimeFigureOut">
              <a:rPr lang="en-US" smtClean="0"/>
              <a:t>10/28/2025</a:t>
            </a:fld>
            <a:endParaRPr lang="en-US"/>
          </a:p>
        </p:txBody>
      </p:sp>
      <p:sp>
        <p:nvSpPr>
          <p:cNvPr id="5" name="Footer Placeholder 4">
            <a:extLst>
              <a:ext uri="{FF2B5EF4-FFF2-40B4-BE49-F238E27FC236}">
                <a16:creationId xmlns:a16="http://schemas.microsoft.com/office/drawing/2014/main" id="{9B7A5607-59D8-458D-9343-83B445DC7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342DC-9D6C-432F-9C5B-62BDF72B7B15}"/>
              </a:ext>
            </a:extLst>
          </p:cNvPr>
          <p:cNvSpPr>
            <a:spLocks noGrp="1"/>
          </p:cNvSpPr>
          <p:nvPr>
            <p:ph type="sldNum" sz="quarter" idx="12"/>
          </p:nvPr>
        </p:nvSpPr>
        <p:spPr/>
        <p:txBody>
          <a:bodyPr/>
          <a:lstStyle/>
          <a:p>
            <a:fld id="{1915DC07-6425-4740-9695-FB9F2ED48CC1}" type="slidenum">
              <a:rPr lang="en-US" smtClean="0"/>
              <a:t>‹#›</a:t>
            </a:fld>
            <a:endParaRPr lang="en-US"/>
          </a:p>
        </p:txBody>
      </p:sp>
      <p:pic>
        <p:nvPicPr>
          <p:cNvPr id="10" name="Picture 9">
            <a:extLst>
              <a:ext uri="{FF2B5EF4-FFF2-40B4-BE49-F238E27FC236}">
                <a16:creationId xmlns:a16="http://schemas.microsoft.com/office/drawing/2014/main" id="{86358D4F-8C15-51E4-3FB5-5FC87C3FA8B6}"/>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3066863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Titelfolie">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E7557-FFC8-901D-6795-F4D3C0313350}"/>
              </a:ext>
            </a:extLst>
          </p:cNvPr>
          <p:cNvSpPr>
            <a:spLocks noGrp="1"/>
          </p:cNvSpPr>
          <p:nvPr>
            <p:ph type="ctrTitle"/>
          </p:nvPr>
        </p:nvSpPr>
        <p:spPr>
          <a:xfrm>
            <a:off x="1017457" y="1152000"/>
            <a:ext cx="6878767" cy="1080000"/>
          </a:xfrm>
        </p:spPr>
        <p:txBody>
          <a:bodyPr anchor="b">
            <a:noAutofit/>
          </a:bodyPr>
          <a:lstStyle>
            <a:lvl1pPr algn="l">
              <a:lnSpc>
                <a:spcPts val="3800"/>
              </a:lnSpc>
              <a:defRPr sz="3200"/>
            </a:lvl1pPr>
          </a:lstStyle>
          <a:p>
            <a:r>
              <a:rPr lang="en-US"/>
              <a:t>Click to edit Master title style</a:t>
            </a:r>
            <a:endParaRPr lang="de-DE" dirty="0"/>
          </a:p>
        </p:txBody>
      </p:sp>
      <p:pic>
        <p:nvPicPr>
          <p:cNvPr id="14" name="Grafik 13">
            <a:extLst>
              <a:ext uri="{FF2B5EF4-FFF2-40B4-BE49-F238E27FC236}">
                <a16:creationId xmlns:a16="http://schemas.microsoft.com/office/drawing/2014/main" id="{B42D6A7C-82FB-4F02-5BF7-B3823B00A3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589" y="5734050"/>
            <a:ext cx="2229230" cy="828000"/>
          </a:xfrm>
          <a:prstGeom prst="rect">
            <a:avLst/>
          </a:prstGeom>
        </p:spPr>
      </p:pic>
      <p:sp>
        <p:nvSpPr>
          <p:cNvPr id="21" name="Untertitel 2">
            <a:extLst>
              <a:ext uri="{FF2B5EF4-FFF2-40B4-BE49-F238E27FC236}">
                <a16:creationId xmlns:a16="http://schemas.microsoft.com/office/drawing/2014/main" id="{5C27F83D-4502-F633-8DDB-783242CE7644}"/>
              </a:ext>
            </a:extLst>
          </p:cNvPr>
          <p:cNvSpPr>
            <a:spLocks noGrp="1"/>
          </p:cNvSpPr>
          <p:nvPr>
            <p:ph type="subTitle" idx="1" hasCustomPrompt="1"/>
          </p:nvPr>
        </p:nvSpPr>
        <p:spPr>
          <a:xfrm>
            <a:off x="1017456" y="2388247"/>
            <a:ext cx="6878767" cy="755133"/>
          </a:xfrm>
        </p:spPr>
        <p:txBody>
          <a:bodyPr>
            <a:noAutofit/>
          </a:bodyPr>
          <a:lstStyle>
            <a:lvl1pPr marL="0" indent="0" algn="l">
              <a:lnSpc>
                <a:spcPts val="26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pic>
        <p:nvPicPr>
          <p:cNvPr id="8" name="Grafik 7">
            <a:extLst>
              <a:ext uri="{FF2B5EF4-FFF2-40B4-BE49-F238E27FC236}">
                <a16:creationId xmlns:a16="http://schemas.microsoft.com/office/drawing/2014/main" id="{A1A0946B-53F8-C491-D622-E024CF242E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589" y="5734050"/>
            <a:ext cx="2229230" cy="828000"/>
          </a:xfrm>
          <a:prstGeom prst="rect">
            <a:avLst/>
          </a:prstGeom>
        </p:spPr>
      </p:pic>
      <p:pic>
        <p:nvPicPr>
          <p:cNvPr id="10" name="Grafik 9">
            <a:extLst>
              <a:ext uri="{FF2B5EF4-FFF2-40B4-BE49-F238E27FC236}">
                <a16:creationId xmlns:a16="http://schemas.microsoft.com/office/drawing/2014/main" id="{071FC248-B606-0116-FD28-120EE8933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831" y="3624398"/>
            <a:ext cx="7516383" cy="3483871"/>
          </a:xfrm>
          <a:prstGeom prst="rect">
            <a:avLst/>
          </a:prstGeom>
        </p:spPr>
      </p:pic>
      <p:sp>
        <p:nvSpPr>
          <p:cNvPr id="23" name="Datumsplatzhalter 22">
            <a:extLst>
              <a:ext uri="{FF2B5EF4-FFF2-40B4-BE49-F238E27FC236}">
                <a16:creationId xmlns:a16="http://schemas.microsoft.com/office/drawing/2014/main" id="{CE95946F-CA58-2176-770A-1DC52C0C5810}"/>
              </a:ext>
            </a:extLst>
          </p:cNvPr>
          <p:cNvSpPr>
            <a:spLocks noGrp="1"/>
          </p:cNvSpPr>
          <p:nvPr>
            <p:ph type="dt" sz="half" idx="10"/>
          </p:nvPr>
        </p:nvSpPr>
        <p:spPr/>
        <p:txBody>
          <a:bodyPr/>
          <a:lstStyle/>
          <a:p>
            <a:fld id="{4DDB5538-DA78-4C2C-BF6B-9485BBAF1D80}" type="datetimeFigureOut">
              <a:rPr lang="en-US" smtClean="0"/>
              <a:t>10/28/2025</a:t>
            </a:fld>
            <a:endParaRPr lang="en-US"/>
          </a:p>
        </p:txBody>
      </p:sp>
      <p:sp>
        <p:nvSpPr>
          <p:cNvPr id="24" name="Fußzeilenplatzhalter 23">
            <a:extLst>
              <a:ext uri="{FF2B5EF4-FFF2-40B4-BE49-F238E27FC236}">
                <a16:creationId xmlns:a16="http://schemas.microsoft.com/office/drawing/2014/main" id="{3322A462-DC68-44A0-BE9D-84F8ED0419B6}"/>
              </a:ext>
            </a:extLst>
          </p:cNvPr>
          <p:cNvSpPr>
            <a:spLocks noGrp="1"/>
          </p:cNvSpPr>
          <p:nvPr>
            <p:ph type="ftr" sz="quarter" idx="11"/>
          </p:nvPr>
        </p:nvSpPr>
        <p:spPr/>
        <p:txBody>
          <a:bodyPr/>
          <a:lstStyle/>
          <a:p>
            <a:endParaRPr lang="en-US"/>
          </a:p>
        </p:txBody>
      </p:sp>
      <p:sp>
        <p:nvSpPr>
          <p:cNvPr id="25" name="Foliennummernplatzhalter 24">
            <a:extLst>
              <a:ext uri="{FF2B5EF4-FFF2-40B4-BE49-F238E27FC236}">
                <a16:creationId xmlns:a16="http://schemas.microsoft.com/office/drawing/2014/main" id="{DFFF29C2-705C-90FD-4CC1-BEA50BBC1E8E}"/>
              </a:ext>
            </a:extLst>
          </p:cNvPr>
          <p:cNvSpPr>
            <a:spLocks noGrp="1"/>
          </p:cNvSpPr>
          <p:nvPr>
            <p:ph type="sldNum" sz="quarter" idx="12"/>
          </p:nvPr>
        </p:nvSpPr>
        <p:spPr/>
        <p:txBody>
          <a:bodyPr/>
          <a:lstStyle/>
          <a:p>
            <a:fld id="{81561042-0DC2-4A04-AA50-F6D44EB20EBA}" type="slidenum">
              <a:rPr lang="en-US" smtClean="0"/>
              <a:t>‹#›</a:t>
            </a:fld>
            <a:endParaRPr lang="en-US"/>
          </a:p>
        </p:txBody>
      </p:sp>
      <p:pic>
        <p:nvPicPr>
          <p:cNvPr id="5" name="Picture 4">
            <a:extLst>
              <a:ext uri="{FF2B5EF4-FFF2-40B4-BE49-F238E27FC236}">
                <a16:creationId xmlns:a16="http://schemas.microsoft.com/office/drawing/2014/main" id="{6F677D07-EA2D-DBF5-B1F0-C86E118B0944}"/>
              </a:ext>
            </a:extLst>
          </p:cNvPr>
          <p:cNvPicPr>
            <a:picLocks noChangeAspect="1"/>
          </p:cNvPicPr>
          <p:nvPr userDrawn="1"/>
        </p:nvPicPr>
        <p:blipFill>
          <a:blip r:embed="rId5"/>
          <a:stretch>
            <a:fillRect/>
          </a:stretch>
        </p:blipFill>
        <p:spPr>
          <a:xfrm>
            <a:off x="10363816" y="117409"/>
            <a:ext cx="1800476" cy="933580"/>
          </a:xfrm>
          <a:prstGeom prst="rect">
            <a:avLst/>
          </a:prstGeom>
        </p:spPr>
      </p:pic>
    </p:spTree>
    <p:extLst>
      <p:ext uri="{BB962C8B-B14F-4D97-AF65-F5344CB8AC3E}">
        <p14:creationId xmlns:p14="http://schemas.microsoft.com/office/powerpoint/2010/main" val="3401601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3" name="Picture 2">
            <a:extLst>
              <a:ext uri="{FF2B5EF4-FFF2-40B4-BE49-F238E27FC236}">
                <a16:creationId xmlns:a16="http://schemas.microsoft.com/office/drawing/2014/main" id="{22023C2F-D624-5260-80E7-6AE4DB0EA042}"/>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9843117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pic>
        <p:nvPicPr>
          <p:cNvPr id="2" name="Picture 1">
            <a:extLst>
              <a:ext uri="{FF2B5EF4-FFF2-40B4-BE49-F238E27FC236}">
                <a16:creationId xmlns:a16="http://schemas.microsoft.com/office/drawing/2014/main" id="{253A608B-83B6-96D0-B032-FA5DD0CCD033}"/>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1837946884"/>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pic>
        <p:nvPicPr>
          <p:cNvPr id="2" name="Picture 1">
            <a:extLst>
              <a:ext uri="{FF2B5EF4-FFF2-40B4-BE49-F238E27FC236}">
                <a16:creationId xmlns:a16="http://schemas.microsoft.com/office/drawing/2014/main" id="{207749CE-3381-0A3F-5D62-9248FBB28458}"/>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2894025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9056D4C-34C4-4B6E-9840-2166E4C8C89A}" type="datetimeFigureOut">
              <a:rPr lang="en-US" smtClean="0"/>
              <a:t>10/28/2025</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1915DC07-6425-4740-9695-FB9F2ED48CC1}" type="slidenum">
              <a:rPr lang="en-US" smtClean="0"/>
              <a:t>‹#›</a:t>
            </a:fld>
            <a:endParaRPr lang="en-US"/>
          </a:p>
        </p:txBody>
      </p:sp>
      <p:pic>
        <p:nvPicPr>
          <p:cNvPr id="5" name="Picture 4">
            <a:extLst>
              <a:ext uri="{FF2B5EF4-FFF2-40B4-BE49-F238E27FC236}">
                <a16:creationId xmlns:a16="http://schemas.microsoft.com/office/drawing/2014/main" id="{F98290EB-4CD2-FD82-4099-87ABD883FE1B}"/>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7647499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D9056D4C-34C4-4B6E-9840-2166E4C8C89A}" type="datetimeFigureOut">
              <a:rPr lang="en-US" smtClean="0"/>
              <a:t>10/28/2025</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1915DC07-6425-4740-9695-FB9F2ED48CC1}" type="slidenum">
              <a:rPr lang="en-US" smtClean="0"/>
              <a:t>‹#›</a:t>
            </a:fld>
            <a:endParaRPr lang="en-US"/>
          </a:p>
        </p:txBody>
      </p:sp>
      <p:pic>
        <p:nvPicPr>
          <p:cNvPr id="6" name="Picture 5">
            <a:extLst>
              <a:ext uri="{FF2B5EF4-FFF2-40B4-BE49-F238E27FC236}">
                <a16:creationId xmlns:a16="http://schemas.microsoft.com/office/drawing/2014/main" id="{5AA392D3-23E4-0FEA-B71A-4F968D576EAC}"/>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52734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D9056D4C-34C4-4B6E-9840-2166E4C8C89A}" type="datetimeFigureOut">
              <a:rPr lang="en-US" smtClean="0"/>
              <a:t>10/28/2025</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1915DC07-6425-4740-9695-FB9F2ED48CC1}" type="slidenum">
              <a:rPr lang="en-US" smtClean="0"/>
              <a:t>‹#›</a:t>
            </a:fld>
            <a:endParaRPr lang="en-US"/>
          </a:p>
        </p:txBody>
      </p:sp>
      <p:pic>
        <p:nvPicPr>
          <p:cNvPr id="6" name="Picture 5">
            <a:extLst>
              <a:ext uri="{FF2B5EF4-FFF2-40B4-BE49-F238E27FC236}">
                <a16:creationId xmlns:a16="http://schemas.microsoft.com/office/drawing/2014/main" id="{A3421E88-1597-B325-C64B-9F26152534EF}"/>
              </a:ext>
            </a:extLst>
          </p:cNvPr>
          <p:cNvPicPr>
            <a:picLocks noChangeAspect="1"/>
          </p:cNvPicPr>
          <p:nvPr userDrawn="1"/>
        </p:nvPicPr>
        <p:blipFill>
          <a:blip r:embed="rId2"/>
          <a:stretch>
            <a:fillRect/>
          </a:stretch>
        </p:blipFill>
        <p:spPr>
          <a:xfrm>
            <a:off x="11419206" y="110403"/>
            <a:ext cx="685896" cy="743054"/>
          </a:xfrm>
          <a:prstGeom prst="rect">
            <a:avLst/>
          </a:prstGeom>
        </p:spPr>
      </p:pic>
    </p:spTree>
    <p:extLst>
      <p:ext uri="{BB962C8B-B14F-4D97-AF65-F5344CB8AC3E}">
        <p14:creationId xmlns:p14="http://schemas.microsoft.com/office/powerpoint/2010/main" val="23493026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D9056D4C-34C4-4B6E-9840-2166E4C8C89A}" type="datetimeFigureOut">
              <a:rPr lang="en-US" smtClean="0"/>
              <a:t>10/28/2025</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1915DC07-6425-4740-9695-FB9F2ED48CC1}"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21097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D9056D4C-34C4-4B6E-9840-2166E4C8C89A}" type="datetimeFigureOut">
              <a:rPr lang="en-US" smtClean="0"/>
              <a:t>10/28/2025</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1915DC07-6425-4740-9695-FB9F2ED48CC1}"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9774986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7" Type="http://schemas.openxmlformats.org/officeDocument/2006/relationships/hyperlink" Target="mailto:Matthias.barkowsky@hpi.de"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hyperlink" Target="mailto:Finn.Kaiser@hpi.de" TargetMode="External"/><Relationship Id="rId5" Type="http://schemas.openxmlformats.org/officeDocument/2006/relationships/hyperlink" Target="mailto:sona.Ghahremani@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511.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2.png"/><Relationship Id="rId1" Type="http://schemas.openxmlformats.org/officeDocument/2006/relationships/slideLayout" Target="../slideLayouts/slideLayout35.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7" Type="http://schemas.openxmlformats.org/officeDocument/2006/relationships/image" Target="../media/image85.png"/><Relationship Id="rId2" Type="http://schemas.openxmlformats.org/officeDocument/2006/relationships/image" Target="../media/image73.png"/><Relationship Id="rId16" Type="http://schemas.openxmlformats.org/officeDocument/2006/relationships/image" Target="../media/image83.png"/><Relationship Id="rId1" Type="http://schemas.openxmlformats.org/officeDocument/2006/relationships/slideLayout" Target="../slideLayouts/slideLayout35.xml"/><Relationship Id="rId6" Type="http://schemas.openxmlformats.org/officeDocument/2006/relationships/image" Target="../media/image77.png"/><Relationship Id="rId5" Type="http://schemas.openxmlformats.org/officeDocument/2006/relationships/image" Target="../media/image76.png"/><Relationship Id="rId15"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1.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35.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3.png"/><Relationship Id="rId4" Type="http://schemas.openxmlformats.org/officeDocument/2006/relationships/image" Target="../media/image97.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70.png"/><Relationship Id="rId7" Type="http://schemas.openxmlformats.org/officeDocument/2006/relationships/image" Target="../media/image91.png"/><Relationship Id="rId2" Type="http://schemas.openxmlformats.org/officeDocument/2006/relationships/image" Target="../media/image860.png"/><Relationship Id="rId1" Type="http://schemas.openxmlformats.org/officeDocument/2006/relationships/slideLayout" Target="../slideLayouts/slideLayout35.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00.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010.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10.png"/><Relationship Id="rId1" Type="http://schemas.openxmlformats.org/officeDocument/2006/relationships/slideLayout" Target="../slideLayouts/slideLayout35.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19.png"/></Relationships>
</file>

<file path=ppt/slides/_rels/slide32.xml.rels><?xml version="1.0" encoding="UTF-8" standalone="yes"?>
<Relationships xmlns="http://schemas.openxmlformats.org/package/2006/relationships"><Relationship Id="rId2" Type="http://schemas.openxmlformats.org/officeDocument/2006/relationships/image" Target="../media/image1212.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3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5.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51.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richsutton.com/" TargetMode="External"/><Relationship Id="rId7" Type="http://schemas.openxmlformats.org/officeDocument/2006/relationships/hyperlink" Target="https://www.deepmind.com/learning-resources/reinforcement-learning-lecture-series-2021" TargetMode="External"/><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hyperlink" Target="https://www.youtube.com/watch?v=nnxHlg-2WgA&amp;list=PLqYmG7hTraZBKeNJ-JE_eyJHZ7XgBoAyb&amp;index=4" TargetMode="External"/><Relationship Id="rId5" Type="http://schemas.openxmlformats.org/officeDocument/2006/relationships/hyperlink" Target="https://www.davidsilver.uk/wp-content/uploads/2020/03/MC-TD.pdf" TargetMode="External"/><Relationship Id="rId10" Type="http://schemas.openxmlformats.org/officeDocument/2006/relationships/image" Target="../media/image10.jpeg"/><Relationship Id="rId4" Type="http://schemas.openxmlformats.org/officeDocument/2006/relationships/hyperlink" Target="https://sites.ualberta.ca/~szepesva/rlbook.html" TargetMode="External"/><Relationship Id="rId9" Type="http://schemas.openxmlformats.org/officeDocument/2006/relationships/image" Target="../media/image9.jpg"/></Relationships>
</file>

<file path=ppt/slides/_rels/slide60.xml.rels><?xml version="1.0" encoding="UTF-8" standalone="yes"?>
<Relationships xmlns="http://schemas.openxmlformats.org/package/2006/relationships"><Relationship Id="rId8" Type="http://schemas.openxmlformats.org/officeDocument/2006/relationships/hyperlink" Target="https://cs.uwaterloo.ca/~ppoupart/teaching/cs885-spring20/schedule.html" TargetMode="External"/><Relationship Id="rId3" Type="http://schemas.openxmlformats.org/officeDocument/2006/relationships/hyperlink" Target="https://www.youtube.com/watch?v=2pWv7GOvuf0" TargetMode="External"/><Relationship Id="rId7" Type="http://schemas.openxmlformats.org/officeDocument/2006/relationships/hyperlink" Target="https://www.youtube.com/watch?v=yOWBb0mqENw&amp;list=PLdAoL1zKcqTXFJniO3Tqqn6xMBBL07EDc&amp;index=2&amp;pbjreload=10" TargetMode="External"/><Relationship Id="rId12" Type="http://schemas.openxmlformats.org/officeDocument/2006/relationships/hyperlink" Target="https://www.cs.ox.ac.uk/people/nando.defreitas/machinelearning/" TargetMode="External"/><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hyperlink" Target="https://www.youtube.com/playlist?list=PLwRJQ4m4UJjNymuBM9RdmB3Z9N5-0IlY0" TargetMode="External"/><Relationship Id="rId11" Type="http://schemas.openxmlformats.org/officeDocument/2006/relationships/hyperlink" Target="https://www.youtube.com/watch?v=dV80NAlEins" TargetMode="External"/><Relationship Id="rId5" Type="http://schemas.openxmlformats.org/officeDocument/2006/relationships/hyperlink" Target="https://www.deepmind.com/learning-resources/reinforcement-learning-lecture-series-2021" TargetMode="External"/><Relationship Id="rId10" Type="http://schemas.openxmlformats.org/officeDocument/2006/relationships/hyperlink" Target="https://www.youtube.com/watch?v=kUiR0RLmGCo" TargetMode="External"/><Relationship Id="rId4" Type="http://schemas.openxmlformats.org/officeDocument/2006/relationships/hyperlink" Target="https://www.davidsilver.uk/teaching/" TargetMode="External"/><Relationship Id="rId9" Type="http://schemas.openxmlformats.org/officeDocument/2006/relationships/hyperlink" Target="https://www.youtube.com/watch?v=rETmf4NnlPM&amp;list=PL__ycckD1ec_yNMjDl-Lq4-1ZqHcXqgm7&amp;index=128&amp;pbjreload=10"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sJIFUTITfBc&amp;t=1296s" TargetMode="External"/><Relationship Id="rId2" Type="http://schemas.openxmlformats.org/officeDocument/2006/relationships/hyperlink" Target="https://www.youtube.com/watch?v=i7q8bISGwMQ" TargetMode="External"/><Relationship Id="rId1" Type="http://schemas.openxmlformats.org/officeDocument/2006/relationships/slideLayout" Target="../slideLayouts/slideLayout35.xml"/><Relationship Id="rId6" Type="http://schemas.openxmlformats.org/officeDocument/2006/relationships/hyperlink" Target="https://www.youtube.com/watch?v=wDVteayWWvU&amp;t=736s" TargetMode="External"/><Relationship Id="rId5" Type="http://schemas.openxmlformats.org/officeDocument/2006/relationships/hyperlink" Target="https://www.youtube.com/watch?v=0MNVhXEX9to" TargetMode="External"/><Relationship Id="rId4" Type="http://schemas.openxmlformats.org/officeDocument/2006/relationships/hyperlink" Target="https://www.youtube.com/watch?v=0iqz4tcKN58"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31.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017456" y="1216655"/>
            <a:ext cx="9565051" cy="1080000"/>
          </a:xfrm>
        </p:spPr>
        <p:txBody>
          <a:bodyPr>
            <a:normAutofit fontScale="90000"/>
          </a:bodyPr>
          <a:lstStyle/>
          <a:p>
            <a:r>
              <a:rPr lang="en-US" altLang="x-none" sz="1800" dirty="0">
                <a:ea typeface="ＭＳ Ｐゴシック" charset="-128"/>
              </a:rPr>
              <a:t>Winter 25-26</a:t>
            </a:r>
            <a:br>
              <a:rPr lang="en-US" altLang="x-none" sz="1800" dirty="0">
                <a:ea typeface="ＭＳ Ｐゴシック" charset="-128"/>
              </a:rPr>
            </a:br>
            <a:r>
              <a:rPr lang="en-US" sz="2700" b="1" dirty="0"/>
              <a:t>PS -Robotic Sensing and Knowledge Transfer Learning in Safety-Critical Environments</a:t>
            </a:r>
            <a:br>
              <a:rPr lang="en-US" sz="2000" b="1" dirty="0"/>
            </a:br>
            <a:r>
              <a:rPr lang="en-US" sz="3300" b="1" dirty="0">
                <a:ea typeface="ＭＳ Ｐゴシック" charset="-128"/>
              </a:rPr>
              <a:t>3 – Deep Reinforcement Learning Model-Free Methods-Model-Based</a:t>
            </a:r>
            <a:endParaRPr lang="en-US" altLang="x-none" sz="3300" b="1" dirty="0">
              <a:ea typeface="ＭＳ Ｐゴシック" charset="-128"/>
            </a:endParaRPr>
          </a:p>
        </p:txBody>
      </p:sp>
      <p:sp>
        <p:nvSpPr>
          <p:cNvPr id="27650" name="Rectangle 3"/>
          <p:cNvSpPr>
            <a:spLocks noGrp="1" noChangeArrowheads="1"/>
          </p:cNvSpPr>
          <p:nvPr>
            <p:ph type="subTitle" idx="1"/>
          </p:nvPr>
        </p:nvSpPr>
        <p:spPr>
          <a:xfrm>
            <a:off x="1017456" y="2388247"/>
            <a:ext cx="7914108" cy="755133"/>
          </a:xfrm>
        </p:spPr>
        <p:txBody>
          <a:bodyPr>
            <a:noAutofit/>
          </a:bodyPr>
          <a:lstStyle/>
          <a:p>
            <a:r>
              <a:rPr lang="en-US" altLang="x-none" sz="1600" dirty="0">
                <a:ea typeface="ＭＳ Ｐゴシック" charset="-128"/>
              </a:rPr>
              <a:t>Prof. Dr. Holger Giese (</a:t>
            </a:r>
            <a:r>
              <a:rPr lang="en-US" altLang="x-none" sz="1600" dirty="0">
                <a:ea typeface="ＭＳ Ｐゴシック" charset="-128"/>
                <a:hlinkClick r:id="rId3"/>
              </a:rPr>
              <a:t>Holger.Giese@hpi.de)</a:t>
            </a:r>
            <a:r>
              <a:rPr lang="en-US" altLang="x-none" sz="1600" dirty="0">
                <a:ea typeface="ＭＳ Ｐゴシック" charset="-128"/>
              </a:rPr>
              <a:t> </a:t>
            </a:r>
          </a:p>
          <a:p>
            <a:r>
              <a:rPr lang="en-US" altLang="x-none" sz="1600" b="1" dirty="0">
                <a:ea typeface="ＭＳ Ｐゴシック" charset="-128"/>
              </a:rPr>
              <a:t>Christian Medeiros Adriano </a:t>
            </a:r>
            <a:r>
              <a:rPr lang="en-US" altLang="x-none" sz="1600" dirty="0">
                <a:ea typeface="ＭＳ Ｐゴシック" charset="-128"/>
              </a:rPr>
              <a:t>(</a:t>
            </a:r>
            <a:r>
              <a:rPr lang="en-US" altLang="x-none" sz="1600" dirty="0">
                <a:ea typeface="ＭＳ Ｐゴシック" charset="-128"/>
                <a:hlinkClick r:id="rId4"/>
              </a:rPr>
              <a:t>Christian.Adriano@hpi.de</a:t>
            </a:r>
            <a:r>
              <a:rPr lang="en-US" altLang="x-none" sz="1600" dirty="0">
                <a:ea typeface="ＭＳ Ｐゴシック" charset="-128"/>
              </a:rPr>
              <a:t>) - </a:t>
            </a:r>
            <a:r>
              <a:rPr lang="en-US" altLang="x-none" sz="1600" b="1" dirty="0">
                <a:ea typeface="ＭＳ Ｐゴシック" charset="-128"/>
              </a:rPr>
              <a:t>“Chris”</a:t>
            </a:r>
          </a:p>
          <a:p>
            <a:r>
              <a:rPr lang="en-US" altLang="x-none" sz="1600" dirty="0">
                <a:ea typeface="ＭＳ Ｐゴシック" charset="-128"/>
              </a:rPr>
              <a:t>Dr. Sona Ghahremani (</a:t>
            </a:r>
            <a:r>
              <a:rPr lang="en-US" altLang="x-none" sz="1600" dirty="0">
                <a:ea typeface="ＭＳ Ｐゴシック" charset="-128"/>
                <a:hlinkClick r:id="rId5"/>
              </a:rPr>
              <a:t>Sona.Ghahremani@hpi.de</a:t>
            </a:r>
            <a:r>
              <a:rPr lang="en-US" altLang="x-none" sz="1600" dirty="0">
                <a:ea typeface="ＭＳ Ｐゴシック" charset="-128"/>
              </a:rPr>
              <a:t>) </a:t>
            </a:r>
          </a:p>
          <a:p>
            <a:r>
              <a:rPr lang="en-US" altLang="x-none" sz="1600" dirty="0">
                <a:ea typeface="ＭＳ Ｐゴシック" charset="-128"/>
              </a:rPr>
              <a:t>Finn Kaiser (</a:t>
            </a:r>
            <a:r>
              <a:rPr lang="en-US" altLang="x-none" sz="1600" dirty="0">
                <a:ea typeface="ＭＳ Ｐゴシック" charset="-128"/>
                <a:hlinkClick r:id="rId6"/>
              </a:rPr>
              <a:t>Finn.Kaiser@hpi.de</a:t>
            </a:r>
            <a:r>
              <a:rPr lang="en-US" altLang="x-none" sz="1600" dirty="0">
                <a:ea typeface="ＭＳ Ｐゴシック" charset="-128"/>
              </a:rPr>
              <a:t>)</a:t>
            </a:r>
          </a:p>
          <a:p>
            <a:r>
              <a:rPr lang="en-US" altLang="x-none" sz="1600" dirty="0">
                <a:ea typeface="ＭＳ Ｐゴシック" charset="-128"/>
              </a:rPr>
              <a:t>He Xu (</a:t>
            </a:r>
            <a:r>
              <a:rPr lang="en-US" altLang="x-none" sz="1600" dirty="0">
                <a:ea typeface="ＭＳ Ｐゴシック" charset="-128"/>
                <a:hlinkClick r:id="rId7"/>
              </a:rPr>
              <a:t>He.Xu@hpi.de</a:t>
            </a:r>
            <a:r>
              <a:rPr lang="en-US" altLang="x-none" sz="1600" dirty="0">
                <a:ea typeface="ＭＳ Ｐゴシック" charset="-128"/>
              </a:rPr>
              <a:t>)</a:t>
            </a:r>
          </a:p>
          <a:p>
            <a:r>
              <a:rPr lang="en-US" altLang="x-none" sz="1600" dirty="0">
                <a:ea typeface="ＭＳ Ｐゴシック" charset="-128"/>
              </a:rPr>
              <a:t>Mustafa Ghani (</a:t>
            </a:r>
            <a:r>
              <a:rPr lang="en-US" altLang="x-none" sz="1600" dirty="0">
                <a:ea typeface="ＭＳ Ｐゴシック" charset="-128"/>
                <a:hlinkClick r:id="rId7"/>
              </a:rPr>
              <a:t>Mustafa.Ghani@hpi.de</a:t>
            </a:r>
            <a:r>
              <a:rPr lang="en-US" altLang="x-none" sz="1600" dirty="0">
                <a:ea typeface="ＭＳ Ｐゴシック" charset="-128"/>
              </a:rPr>
              <a:t>)</a:t>
            </a:r>
          </a:p>
          <a:p>
            <a:endParaRPr lang="en-US" altLang="x-none" sz="1600" dirty="0">
              <a:ea typeface="ＭＳ Ｐゴシック"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F3AA-0352-4767-A3D0-80AAB5226982}"/>
              </a:ext>
            </a:extLst>
          </p:cNvPr>
          <p:cNvSpPr>
            <a:spLocks noGrp="1"/>
          </p:cNvSpPr>
          <p:nvPr>
            <p:ph type="title"/>
          </p:nvPr>
        </p:nvSpPr>
        <p:spPr/>
        <p:txBody>
          <a:bodyPr/>
          <a:lstStyle/>
          <a:p>
            <a:r>
              <a:rPr lang="en-US" dirty="0"/>
              <a:t>Markov Property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1683C-8A29-41B8-9F50-8057295E586B}"/>
                  </a:ext>
                </a:extLst>
              </p:cNvPr>
              <p:cNvSpPr>
                <a:spLocks noGrp="1"/>
              </p:cNvSpPr>
              <p:nvPr>
                <p:ph idx="1"/>
              </p:nvPr>
            </p:nvSpPr>
            <p:spPr>
              <a:xfrm>
                <a:off x="478369" y="1213308"/>
                <a:ext cx="11473384" cy="5242910"/>
              </a:xfrm>
            </p:spPr>
            <p:txBody>
              <a:bodyPr>
                <a:normAutofit/>
              </a:bodyPr>
              <a:lstStyle/>
              <a:p>
                <a:pPr marL="0" indent="0" algn="ctr">
                  <a:buNone/>
                </a:pPr>
                <a:r>
                  <a:rPr lang="en-US" dirty="0"/>
                  <a:t>The Future is independent of the Past if we know the Present</a:t>
                </a:r>
              </a:p>
              <a:p>
                <a:pPr marL="0" indent="0" algn="ctr">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en-US" b="0" i="1" smtClean="0">
                              <a:latin typeface="Cambria Math" panose="02040503050406030204" pitchFamily="18" charset="0"/>
                            </a:rPr>
                            <m:t>(</m:t>
                          </m:r>
                          <m:r>
                            <a:rPr lang="pt-BR" b="0" i="1" smtClean="0">
                              <a:latin typeface="Cambria Math" panose="02040503050406030204" pitchFamily="18" charset="0"/>
                            </a:rPr>
                            <m:t>𝑆</m:t>
                          </m:r>
                        </m:e>
                        <m:sub>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smtClean="0">
                              <a:latin typeface="Cambria Math" panose="02040503050406030204" pitchFamily="18" charset="0"/>
                            </a:rPr>
                            <m:t>𝑆</m:t>
                          </m:r>
                        </m:e>
                        <m:sub>
                          <m:r>
                            <a:rPr lang="pt-BR" i="1">
                              <a:latin typeface="Cambria Math" panose="02040503050406030204" pitchFamily="18" charset="0"/>
                            </a:rPr>
                            <m:t>𝑡</m:t>
                          </m:r>
                          <m:r>
                            <a:rPr lang="pt-BR" b="0" i="1" smtClean="0">
                              <a:latin typeface="Cambria Math" panose="02040503050406030204" pitchFamily="18" charset="0"/>
                            </a:rPr>
                            <m:t>−</m:t>
                          </m:r>
                          <m:r>
                            <a:rPr lang="pt-BR" i="1">
                              <a:latin typeface="Cambria Math" panose="02040503050406030204" pitchFamily="18" charset="0"/>
                            </a:rPr>
                            <m:t>1</m:t>
                          </m:r>
                          <m:r>
                            <a:rPr lang="pt-BR" b="0" i="1" smtClean="0">
                              <a:latin typeface="Cambria Math" panose="02040503050406030204" pitchFamily="18" charset="0"/>
                            </a:rPr>
                            <m:t> </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oMath>
                  </m:oMathPara>
                </a14:m>
                <a:endParaRPr lang="pt-BR" dirty="0"/>
              </a:p>
              <a:p>
                <a:pPr marL="0" indent="0" algn="ctr">
                  <a:buNone/>
                </a:pPr>
                <a:endParaRPr lang="en-US" dirty="0"/>
              </a:p>
              <a:p>
                <a:pPr marL="0" indent="0" algn="ctr">
                  <a:buNone/>
                </a:pPr>
                <a:r>
                  <a:rPr lang="en-US" dirty="0"/>
                  <a:t>Or equivalently</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r>
                            <a:rPr lang="pt-BR" b="0" i="1" smtClean="0">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e>
                      </m:d>
                      <m:r>
                        <a:rPr lang="pt-BR" b="0" i="1" smtClean="0">
                          <a:latin typeface="Cambria Math" panose="02040503050406030204" pitchFamily="18" charset="0"/>
                        </a:rPr>
                        <m:t> = </m:t>
                      </m:r>
                      <m:sSub>
                        <m:sSubPr>
                          <m:ctrlPr>
                            <a:rPr lang="pt-BR" i="1">
                              <a:latin typeface="Cambria Math" panose="02040503050406030204" pitchFamily="18" charset="0"/>
                            </a:rPr>
                          </m:ctrlPr>
                        </m:sSubPr>
                        <m:e>
                          <m:r>
                            <a:rPr lang="pt-BR" i="1">
                              <a:latin typeface="Cambria Math" panose="02040503050406030204" pitchFamily="18" charset="0"/>
                            </a:rPr>
                            <m:t>𝑃</m:t>
                          </m:r>
                          <m:r>
                            <a:rPr lang="pt-BR" i="1">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m:t>
                              </m:r>
                              <m:r>
                                <a:rPr lang="pt-BR" i="1">
                                  <a:latin typeface="Cambria Math" panose="02040503050406030204" pitchFamily="18" charset="0"/>
                                </a:rPr>
                                <m:t>1</m:t>
                              </m:r>
                              <m:r>
                                <a:rPr lang="pt-BR" i="1">
                                  <a:latin typeface="Cambria Math" panose="02040503050406030204" pitchFamily="18" charset="0"/>
                                </a:rPr>
                                <m:t> </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 </m:t>
                              </m:r>
                            </m:sub>
                          </m:sSub>
                        </m:e>
                      </m:d>
                    </m:oMath>
                  </m:oMathPara>
                </a14:m>
                <a:endParaRPr lang="en-US" dirty="0"/>
              </a:p>
              <a:p>
                <a:pPr marL="0" indent="0">
                  <a:buNone/>
                </a:pPr>
                <a:r>
                  <a:rPr lang="en-US" u="sng" dirty="0"/>
                  <a:t>What are the implications?</a:t>
                </a:r>
                <a:endParaRPr lang="en-US" dirty="0"/>
              </a:p>
              <a:p>
                <a:pPr lvl="1"/>
                <a:r>
                  <a:rPr lang="en-US" dirty="0"/>
                  <a:t>The present state needs to hold all the information necessary to predict the future</a:t>
                </a:r>
              </a:p>
              <a:p>
                <a:pPr lvl="2"/>
                <a:r>
                  <a:rPr lang="en-US" dirty="0"/>
                  <a:t>i.e., the state is some form of compression of the history…</a:t>
                </a:r>
              </a:p>
              <a:p>
                <a:pPr lvl="1"/>
                <a:r>
                  <a:rPr lang="en-US" dirty="0"/>
                  <a:t>However, </a:t>
                </a:r>
              </a:p>
              <a:p>
                <a:pPr lvl="2"/>
                <a:r>
                  <a:rPr lang="en-US" dirty="0"/>
                  <a:t>Future is still inherently stochastic</a:t>
                </a:r>
              </a:p>
              <a:p>
                <a:pPr lvl="2"/>
                <a:r>
                  <a:rPr lang="en-US" dirty="0"/>
                  <a:t>There might still be a state-space explosion</a:t>
                </a:r>
              </a:p>
            </p:txBody>
          </p:sp>
        </mc:Choice>
        <mc:Fallback xmlns="">
          <p:sp>
            <p:nvSpPr>
              <p:cNvPr id="3" name="Content Placeholder 2">
                <a:extLst>
                  <a:ext uri="{FF2B5EF4-FFF2-40B4-BE49-F238E27FC236}">
                    <a16:creationId xmlns:a16="http://schemas.microsoft.com/office/drawing/2014/main" id="{3E21683C-8A29-41B8-9F50-8057295E586B}"/>
                  </a:ext>
                </a:extLst>
              </p:cNvPr>
              <p:cNvSpPr>
                <a:spLocks noGrp="1" noRot="1" noChangeAspect="1" noMove="1" noResize="1" noEditPoints="1" noAdjustHandles="1" noChangeArrowheads="1" noChangeShapeType="1" noTextEdit="1"/>
              </p:cNvSpPr>
              <p:nvPr>
                <p:ph idx="1"/>
              </p:nvPr>
            </p:nvSpPr>
            <p:spPr>
              <a:xfrm>
                <a:off x="478369" y="1213308"/>
                <a:ext cx="11473384" cy="5242910"/>
              </a:xfrm>
              <a:blipFill>
                <a:blip r:embed="rId2"/>
                <a:stretch>
                  <a:fillRect l="-1275" t="-10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D6EC355-A328-5253-A810-5BCBF3CB32D8}"/>
              </a:ext>
            </a:extLst>
          </p:cNvPr>
          <p:cNvSpPr txBox="1"/>
          <p:nvPr/>
        </p:nvSpPr>
        <p:spPr bwMode="gray">
          <a:xfrm>
            <a:off x="8302885" y="2751892"/>
            <a:ext cx="2689770" cy="677108"/>
          </a:xfrm>
          <a:prstGeom prst="rect">
            <a:avLst/>
          </a:prstGeom>
          <a:solidFill>
            <a:schemeClr val="accent5">
              <a:lumMod val="20000"/>
              <a:lumOff val="80000"/>
            </a:schemeClr>
          </a:solidFill>
        </p:spPr>
        <p:txBody>
          <a:bodyPr wrap="square" lIns="91440" tIns="91440" rIns="91440" bIns="91440" rtlCol="0">
            <a:spAutoFit/>
          </a:bodyPr>
          <a:lstStyle/>
          <a:p>
            <a:pPr>
              <a:spcBef>
                <a:spcPts val="300"/>
              </a:spcBef>
              <a:spcAft>
                <a:spcPts val="300"/>
              </a:spcAft>
              <a:buClr>
                <a:schemeClr val="accent1"/>
              </a:buClr>
              <a:buSzPct val="90000"/>
            </a:pPr>
            <a:r>
              <a:rPr lang="en-US" sz="1600" dirty="0"/>
              <a:t>The History does not make any difference</a:t>
            </a:r>
            <a:endParaRPr lang="en-US" sz="1600" i="1" dirty="0"/>
          </a:p>
        </p:txBody>
      </p:sp>
      <p:sp>
        <p:nvSpPr>
          <p:cNvPr id="5" name="Right Brace 4">
            <a:extLst>
              <a:ext uri="{FF2B5EF4-FFF2-40B4-BE49-F238E27FC236}">
                <a16:creationId xmlns:a16="http://schemas.microsoft.com/office/drawing/2014/main" id="{875172E9-B7FB-2501-9F90-71491DDFABD3}"/>
              </a:ext>
            </a:extLst>
          </p:cNvPr>
          <p:cNvSpPr/>
          <p:nvPr/>
        </p:nvSpPr>
        <p:spPr bwMode="gray">
          <a:xfrm rot="16200000">
            <a:off x="7212911" y="2791830"/>
            <a:ext cx="262283" cy="1735585"/>
          </a:xfrm>
          <a:prstGeom prst="rightBrace">
            <a:avLst>
              <a:gd name="adj1" fmla="val 8333"/>
              <a:gd name="adj2" fmla="val 56649"/>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89347426-DB68-D143-B21A-E99F5428119E}"/>
              </a:ext>
            </a:extLst>
          </p:cNvPr>
          <p:cNvCxnSpPr>
            <a:cxnSpLocks/>
            <a:stCxn id="5" idx="1"/>
            <a:endCxn id="4" idx="1"/>
          </p:cNvCxnSpPr>
          <p:nvPr/>
        </p:nvCxnSpPr>
        <p:spPr bwMode="gray">
          <a:xfrm rot="5400000" flipH="1" flipV="1">
            <a:off x="7662150" y="2887747"/>
            <a:ext cx="438035" cy="843433"/>
          </a:xfrm>
          <a:prstGeom prst="bentConnector4">
            <a:avLst>
              <a:gd name="adj1" fmla="val 51174"/>
              <a:gd name="adj2" fmla="val 5093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0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6AC9F45-AC5F-470D-A782-06D0B5CC415C}"/>
                  </a:ext>
                </a:extLst>
              </p:cNvPr>
              <p:cNvSpPr>
                <a:spLocks noGrp="1"/>
              </p:cNvSpPr>
              <p:nvPr>
                <p:ph type="title"/>
              </p:nvPr>
            </p:nvSpPr>
            <p:spPr>
              <a:xfrm>
                <a:off x="478369" y="144001"/>
                <a:ext cx="9169401" cy="966272"/>
              </a:xfrm>
            </p:spPr>
            <p:txBody>
              <a:bodyPr/>
              <a:lstStyle/>
              <a:p>
                <a:r>
                  <a:rPr lang="en-US" dirty="0"/>
                  <a:t>Return (</a:t>
                </a:r>
                <a14:m>
                  <m:oMath xmlns:m="http://schemas.openxmlformats.org/officeDocument/2006/math">
                    <m:r>
                      <a:rPr lang="en-US" i="1">
                        <a:latin typeface="Cambria Math" panose="02040503050406030204" pitchFamily="18" charset="0"/>
                      </a:rPr>
                      <m:t>𝐺</m:t>
                    </m:r>
                  </m:oMath>
                </a14:m>
                <a:r>
                  <a:rPr lang="en-US" dirty="0"/>
                  <a:t>) and Discount Factor (</a:t>
                </a:r>
                <a14:m>
                  <m:oMath xmlns:m="http://schemas.openxmlformats.org/officeDocument/2006/math">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oMath>
                </a14:m>
                <a:br>
                  <a:rPr lang="en-US" dirty="0"/>
                </a:br>
                <a:endParaRPr lang="en-US" dirty="0"/>
              </a:p>
            </p:txBody>
          </p:sp>
        </mc:Choice>
        <mc:Fallback xmlns="">
          <p:sp>
            <p:nvSpPr>
              <p:cNvPr id="2" name="Title 1">
                <a:extLst>
                  <a:ext uri="{FF2B5EF4-FFF2-40B4-BE49-F238E27FC236}">
                    <a16:creationId xmlns:a16="http://schemas.microsoft.com/office/drawing/2014/main" id="{F6AC9F45-AC5F-470D-A782-06D0B5CC415C}"/>
                  </a:ext>
                </a:extLst>
              </p:cNvPr>
              <p:cNvSpPr>
                <a:spLocks noGrp="1" noRot="1" noChangeAspect="1" noMove="1" noResize="1" noEditPoints="1" noAdjustHandles="1" noChangeArrowheads="1" noChangeShapeType="1" noTextEdit="1"/>
              </p:cNvSpPr>
              <p:nvPr>
                <p:ph type="title"/>
              </p:nvPr>
            </p:nvSpPr>
            <p:spPr>
              <a:xfrm>
                <a:off x="478369" y="144001"/>
                <a:ext cx="9169401" cy="966272"/>
              </a:xfrm>
              <a:blipFill>
                <a:blip r:embed="rId2"/>
                <a:stretch>
                  <a:fillRect l="-2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62CCA1C-F318-4F21-94B0-2C3B4C3FDA0A}"/>
                  </a:ext>
                </a:extLst>
              </p:cNvPr>
              <p:cNvSpPr txBox="1">
                <a:spLocks/>
              </p:cNvSpPr>
              <p:nvPr/>
            </p:nvSpPr>
            <p:spPr bwMode="gray">
              <a:xfrm>
                <a:off x="582277" y="1477323"/>
                <a:ext cx="9316795" cy="464383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Return is the sum of discounted rewards </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+2</m:t>
                          </m:r>
                        </m:sub>
                      </m:sSub>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e>
                        <m:sup>
                          <m:r>
                            <a:rPr lang="en-US" sz="2400" i="1">
                              <a:latin typeface="Cambria Math" panose="02040503050406030204" pitchFamily="18" charset="0"/>
                            </a:rPr>
                            <m:t>𝑇</m:t>
                          </m:r>
                          <m:r>
                            <a:rPr lang="en-US" sz="2400" i="1">
                              <a:latin typeface="Cambria Math" panose="02040503050406030204" pitchFamily="18" charset="0"/>
                            </a:rPr>
                            <m:t>−1</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sub>
                      </m:sSub>
                    </m:oMath>
                  </m:oMathPara>
                </a14:m>
                <a:endParaRPr lang="en-US" sz="2400" dirty="0"/>
              </a:p>
              <a:p>
                <a:pPr lvl="1" indent="0">
                  <a:buNone/>
                </a:pPr>
                <a:endParaRPr lang="en-US" dirty="0"/>
              </a:p>
              <a:p>
                <a:pPr lvl="1" indent="0">
                  <a:buNone/>
                </a:pPr>
                <a:r>
                  <a:rPr lang="en-US" dirty="0"/>
                  <a:t>where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𝑮</m:t>
                        </m:r>
                      </m:e>
                      <m:sub>
                        <m:r>
                          <a:rPr lang="en-US" b="1" i="1">
                            <a:latin typeface="Cambria Math" panose="02040503050406030204" pitchFamily="18" charset="0"/>
                          </a:rPr>
                          <m:t>𝒕</m:t>
                        </m:r>
                      </m:sub>
                    </m:sSub>
                  </m:oMath>
                </a14:m>
                <a:r>
                  <a:rPr lang="en-US" dirty="0"/>
                  <a:t> is the total reward at step </a:t>
                </a:r>
                <a:r>
                  <a:rPr lang="en-US" b="1" i="1" dirty="0"/>
                  <a:t>t</a:t>
                </a:r>
                <a:r>
                  <a:rPr lang="en-US" dirty="0"/>
                  <a:t> after collecting future rewards in </a:t>
                </a:r>
                <a:r>
                  <a:rPr lang="en-US" b="1" dirty="0"/>
                  <a:t>T</a:t>
                </a:r>
                <a:r>
                  <a:rPr lang="en-US" dirty="0"/>
                  <a:t> steps discounted by </a:t>
                </a:r>
                <a14:m>
                  <m:oMath xmlns:m="http://schemas.openxmlformats.org/officeDocument/2006/math">
                    <m:r>
                      <a:rPr lang="en-US" b="1" i="1">
                        <a:latin typeface="Cambria Math" panose="02040503050406030204" pitchFamily="18" charset="0"/>
                        <a:ea typeface="Cambria Math" panose="02040503050406030204" pitchFamily="18" charset="0"/>
                      </a:rPr>
                      <m:t>𝜸</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oMath>
                </a14:m>
                <a:r>
                  <a:rPr lang="en-US" b="1" dirty="0"/>
                  <a:t> </a:t>
                </a:r>
              </a:p>
              <a:p>
                <a:pPr lvl="1" indent="0">
                  <a:buNone/>
                </a:pPr>
                <a:endParaRPr lang="en-US" dirty="0"/>
              </a:p>
              <a:p>
                <a:r>
                  <a:rPr lang="en-US" u="sng" dirty="0"/>
                  <a:t>Why Discount Factor?</a:t>
                </a:r>
              </a:p>
              <a:p>
                <a:pPr marL="342900" indent="-342900">
                  <a:buFont typeface="Arial" panose="020B0604020202020204" pitchFamily="34" charset="0"/>
                  <a:buChar char="•"/>
                </a:pPr>
                <a:r>
                  <a:rPr lang="en-US" dirty="0"/>
                  <a:t>depreciates future rewards based on their distance from the present</a:t>
                </a:r>
              </a:p>
              <a:p>
                <a:pPr marL="342900" indent="-342900">
                  <a:buFont typeface="Arial" panose="020B0604020202020204" pitchFamily="34" charset="0"/>
                  <a:buChar char="•"/>
                </a:pPr>
                <a:r>
                  <a:rPr lang="en-US" dirty="0"/>
                  <a:t>avoids infinite returns because of cycles in the Markov Chain</a:t>
                </a:r>
              </a:p>
              <a:p>
                <a:pPr lvl="1" indent="0">
                  <a:buNone/>
                </a:pPr>
                <a:endParaRPr lang="en-US" dirty="0"/>
              </a:p>
            </p:txBody>
          </p:sp>
        </mc:Choice>
        <mc:Fallback xmlns="">
          <p:sp>
            <p:nvSpPr>
              <p:cNvPr id="4" name="Content Placeholder 2">
                <a:extLst>
                  <a:ext uri="{FF2B5EF4-FFF2-40B4-BE49-F238E27FC236}">
                    <a16:creationId xmlns:a16="http://schemas.microsoft.com/office/drawing/2014/main" id="{562CCA1C-F318-4F21-94B0-2C3B4C3FDA0A}"/>
                  </a:ext>
                </a:extLst>
              </p:cNvPr>
              <p:cNvSpPr txBox="1">
                <a:spLocks noRot="1" noChangeAspect="1" noMove="1" noResize="1" noEditPoints="1" noAdjustHandles="1" noChangeArrowheads="1" noChangeShapeType="1" noTextEdit="1"/>
              </p:cNvSpPr>
              <p:nvPr/>
            </p:nvSpPr>
            <p:spPr bwMode="gray">
              <a:xfrm>
                <a:off x="582277" y="1477323"/>
                <a:ext cx="9316795" cy="4643835"/>
              </a:xfrm>
              <a:prstGeom prst="rect">
                <a:avLst/>
              </a:prstGeom>
              <a:blipFill>
                <a:blip r:embed="rId3"/>
                <a:stretch>
                  <a:fillRect l="-1571" t="-1181"/>
                </a:stretch>
              </a:blipFill>
            </p:spPr>
            <p:txBody>
              <a:bodyPr/>
              <a:lstStyle/>
              <a:p>
                <a:r>
                  <a:rPr lang="en-US">
                    <a:noFill/>
                  </a:rPr>
                  <a:t> </a:t>
                </a:r>
              </a:p>
            </p:txBody>
          </p:sp>
        </mc:Fallback>
      </mc:AlternateContent>
    </p:spTree>
    <p:extLst>
      <p:ext uri="{BB962C8B-B14F-4D97-AF65-F5344CB8AC3E}">
        <p14:creationId xmlns:p14="http://schemas.microsoft.com/office/powerpoint/2010/main" val="407173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736B-D167-4C4A-B49A-ADBEA50F28A0}"/>
              </a:ext>
            </a:extLst>
          </p:cNvPr>
          <p:cNvSpPr>
            <a:spLocks noGrp="1"/>
          </p:cNvSpPr>
          <p:nvPr>
            <p:ph type="title"/>
          </p:nvPr>
        </p:nvSpPr>
        <p:spPr>
          <a:xfrm>
            <a:off x="263236" y="178089"/>
            <a:ext cx="10515600" cy="555840"/>
          </a:xfrm>
        </p:spPr>
        <p:txBody>
          <a:bodyPr/>
          <a:lstStyle/>
          <a:p>
            <a:r>
              <a:rPr lang="en-US" dirty="0"/>
              <a:t>State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3ADA64-7751-4257-9521-15B9B2823362}"/>
                  </a:ext>
                </a:extLst>
              </p:cNvPr>
              <p:cNvSpPr>
                <a:spLocks noGrp="1"/>
              </p:cNvSpPr>
              <p:nvPr>
                <p:ph idx="1"/>
              </p:nvPr>
            </p:nvSpPr>
            <p:spPr>
              <a:xfrm>
                <a:off x="422951" y="2259325"/>
                <a:ext cx="11473384" cy="1655838"/>
              </a:xfrm>
            </p:spPr>
            <p:txBody>
              <a:bodyPr/>
              <a:lstStyle/>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𝑠</m:t>
                        </m:r>
                      </m:e>
                    </m:d>
                    <m:r>
                      <a:rPr lang="en-US">
                        <a:latin typeface="Cambria Math" panose="02040503050406030204" pitchFamily="18" charset="0"/>
                      </a:rPr>
                      <m:t>=</m:t>
                    </m:r>
                    <m:r>
                      <m:rPr>
                        <m:sty m:val="p"/>
                      </m:rPr>
                      <a:rPr lang="en-US">
                        <a:latin typeface="Cambria Math" panose="02040503050406030204" pitchFamily="18" charset="0"/>
                      </a:rPr>
                      <m:t>how</m:t>
                    </m:r>
                    <m:r>
                      <a:rPr lang="en-US">
                        <a:latin typeface="Cambria Math" panose="02040503050406030204" pitchFamily="18" charset="0"/>
                      </a:rPr>
                      <m:t> </m:t>
                    </m:r>
                    <m:r>
                      <m:rPr>
                        <m:sty m:val="p"/>
                      </m:rPr>
                      <a:rPr lang="en-US">
                        <a:latin typeface="Cambria Math" panose="02040503050406030204" pitchFamily="18" charset="0"/>
                      </a:rPr>
                      <m:t>good</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to</m:t>
                    </m:r>
                    <m:r>
                      <a:rPr lang="en-US">
                        <a:latin typeface="Cambria Math" panose="02040503050406030204" pitchFamily="18" charset="0"/>
                      </a:rPr>
                      <m:t> </m:t>
                    </m:r>
                    <m:r>
                      <m:rPr>
                        <m:sty m:val="p"/>
                      </m:rPr>
                      <a:rPr lang="en-US">
                        <a:latin typeface="Cambria Math" panose="02040503050406030204" pitchFamily="18" charset="0"/>
                      </a:rPr>
                      <m:t>be</m:t>
                    </m:r>
                    <m:r>
                      <a:rPr lang="en-US">
                        <a:latin typeface="Cambria Math" panose="02040503050406030204" pitchFamily="18" charset="0"/>
                      </a:rPr>
                      <m:t> </m:t>
                    </m:r>
                    <m:r>
                      <m:rPr>
                        <m:sty m:val="p"/>
                      </m:rPr>
                      <a:rPr lang="en-US">
                        <a:latin typeface="Cambria Math" panose="02040503050406030204" pitchFamily="18" charset="0"/>
                      </a:rPr>
                      <m:t>in</m:t>
                    </m:r>
                    <m:r>
                      <a:rPr lang="en-US">
                        <a:latin typeface="Cambria Math" panose="02040503050406030204" pitchFamily="18" charset="0"/>
                      </a:rPr>
                      <m:t> </m:t>
                    </m:r>
                    <m:r>
                      <a:rPr lang="en-US">
                        <a:latin typeface="Cambria Math" panose="02040503050406030204" pitchFamily="18" charset="0"/>
                      </a:rPr>
                      <m:t>𝐒𝐭𝐚𝐭𝐞</m:t>
                    </m:r>
                    <m:r>
                      <a:rPr lang="en-US">
                        <a:latin typeface="Cambria Math" panose="02040503050406030204" pitchFamily="18" charset="0"/>
                      </a:rPr>
                      <m:t> </m:t>
                    </m:r>
                    <m:r>
                      <a:rPr lang="en-US">
                        <a:latin typeface="Cambria Math" panose="02040503050406030204" pitchFamily="18" charset="0"/>
                      </a:rPr>
                      <m:t>𝒔</m:t>
                    </m:r>
                    <m:r>
                      <a:rPr lang="en-US">
                        <a:latin typeface="Cambria Math" panose="02040503050406030204" pitchFamily="18" charset="0"/>
                      </a:rPr>
                      <m:t>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t>
                    </m:r>
                    <m:r>
                      <a:rPr lang="en-US">
                        <a:latin typeface="Cambria Math" panose="02040503050406030204" pitchFamily="18" charset="0"/>
                      </a:rPr>
                      <m:t> </m:t>
                    </m:r>
                    <m:r>
                      <m:rPr>
                        <m:sty m:val="p"/>
                      </m:rPr>
                      <a:rPr lang="en-US">
                        <a:latin typeface="Cambria Math" panose="02040503050406030204" pitchFamily="18" charset="0"/>
                      </a:rPr>
                      <m:t>follow</m:t>
                    </m:r>
                    <m:r>
                      <a:rPr lang="en-US">
                        <a:latin typeface="Cambria Math" panose="02040503050406030204" pitchFamily="18" charset="0"/>
                      </a:rPr>
                      <m:t> </m:t>
                    </m:r>
                    <m:r>
                      <a:rPr lang="en-US">
                        <a:latin typeface="Cambria Math" panose="02040503050406030204" pitchFamily="18" charset="0"/>
                      </a:rPr>
                      <m:t>𝐏𝐨𝐥𝐢𝐜𝐲</m:t>
                    </m:r>
                    <m:r>
                      <a:rPr lang="en-US">
                        <a:latin typeface="Cambria Math" panose="02040503050406030204" pitchFamily="18" charset="0"/>
                      </a:rPr>
                      <m:t> </m:t>
                    </m:r>
                    <m:r>
                      <a:rPr lang="en-US">
                        <a:latin typeface="Cambria Math" panose="02040503050406030204" pitchFamily="18" charset="0"/>
                      </a:rPr>
                      <m:t>𝝅</m:t>
                    </m:r>
                    <m:r>
                      <a:rPr lang="en-US">
                        <a:latin typeface="Cambria Math" panose="02040503050406030204" pitchFamily="18" charset="0"/>
                      </a:rPr>
                      <m:t> ?</m:t>
                    </m:r>
                  </m:oMath>
                </a14:m>
                <a:endParaRPr lang="en-US" dirty="0"/>
              </a:p>
              <a:p>
                <a:pPr lvl="2"/>
                <a:r>
                  <a:rPr lang="en-US" dirty="0"/>
                  <a:t>This is the value of being at a certain state</a:t>
                </a:r>
              </a:p>
              <a:p>
                <a:pPr lvl="2"/>
                <a:r>
                  <a:rPr lang="en-US" dirty="0"/>
                  <a:t>This t is not a random variable; instead, it is the expectation over the future rewards</a:t>
                </a:r>
              </a:p>
              <a:p>
                <a:pPr marL="0" indent="0">
                  <a:buNone/>
                </a:pPr>
                <a:endParaRPr lang="en-US" dirty="0">
                  <a:latin typeface="Verdana (body)"/>
                </a:endParaRPr>
              </a:p>
            </p:txBody>
          </p:sp>
        </mc:Choice>
        <mc:Fallback xmlns="">
          <p:sp>
            <p:nvSpPr>
              <p:cNvPr id="3" name="Content Placeholder 2">
                <a:extLst>
                  <a:ext uri="{FF2B5EF4-FFF2-40B4-BE49-F238E27FC236}">
                    <a16:creationId xmlns:a16="http://schemas.microsoft.com/office/drawing/2014/main" id="{263ADA64-7751-4257-9521-15B9B2823362}"/>
                  </a:ext>
                </a:extLst>
              </p:cNvPr>
              <p:cNvSpPr>
                <a:spLocks noGrp="1" noRot="1" noChangeAspect="1" noMove="1" noResize="1" noEditPoints="1" noAdjustHandles="1" noChangeArrowheads="1" noChangeShapeType="1" noTextEdit="1"/>
              </p:cNvSpPr>
              <p:nvPr>
                <p:ph idx="1"/>
              </p:nvPr>
            </p:nvSpPr>
            <p:spPr>
              <a:xfrm>
                <a:off x="422951" y="2259325"/>
                <a:ext cx="11473384" cy="1655838"/>
              </a:xfrm>
              <a:blipFill>
                <a:blip r:embed="rId2"/>
                <a:stretch>
                  <a:fillRect l="-1169" t="-1845"/>
                </a:stretch>
              </a:blipFill>
            </p:spPr>
            <p:txBody>
              <a:bodyPr/>
              <a:lstStyle/>
              <a:p>
                <a:r>
                  <a:rPr lang="en-US">
                    <a:noFill/>
                  </a:rPr>
                  <a:t> </a:t>
                </a:r>
              </a:p>
            </p:txBody>
          </p:sp>
        </mc:Fallback>
      </mc:AlternateContent>
    </p:spTree>
    <p:extLst>
      <p:ext uri="{BB962C8B-B14F-4D97-AF65-F5344CB8AC3E}">
        <p14:creationId xmlns:p14="http://schemas.microsoft.com/office/powerpoint/2010/main" val="371318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Equation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02AAEC-7955-4B63-AE1A-ABED2CB6A223}"/>
                  </a:ext>
                </a:extLst>
              </p:cNvPr>
              <p:cNvSpPr/>
              <p:nvPr/>
            </p:nvSpPr>
            <p:spPr>
              <a:xfrm>
                <a:off x="2326693" y="1576408"/>
                <a:ext cx="4189416" cy="438582"/>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𝑣</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d>
                    </m:oMath>
                  </m:oMathPara>
                </a14:m>
                <a:endParaRPr lang="en-US" sz="2000" dirty="0" err="1"/>
              </a:p>
            </p:txBody>
          </p:sp>
        </mc:Choice>
        <mc:Fallback xmlns="">
          <p:sp>
            <p:nvSpPr>
              <p:cNvPr id="4" name="Rectangle 3">
                <a:extLst>
                  <a:ext uri="{FF2B5EF4-FFF2-40B4-BE49-F238E27FC236}">
                    <a16:creationId xmlns:a16="http://schemas.microsoft.com/office/drawing/2014/main" id="{EC02AAEC-7955-4B63-AE1A-ABED2CB6A223}"/>
                  </a:ext>
                </a:extLst>
              </p:cNvPr>
              <p:cNvSpPr>
                <a:spLocks noRot="1" noChangeAspect="1" noMove="1" noResize="1" noEditPoints="1" noAdjustHandles="1" noChangeArrowheads="1" noChangeShapeType="1" noTextEdit="1"/>
              </p:cNvSpPr>
              <p:nvPr/>
            </p:nvSpPr>
            <p:spPr>
              <a:xfrm>
                <a:off x="2326693" y="1576408"/>
                <a:ext cx="4189416" cy="438582"/>
              </a:xfrm>
              <a:prstGeom prst="rect">
                <a:avLst/>
              </a:prstGeom>
              <a:blipFill>
                <a:blip r:embed="rId2"/>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513729" y="4118717"/>
                <a:ext cx="3216458"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𝑠𝑠</m:t>
                              </m:r>
                              <m:r>
                                <a:rPr lang="en-US" sz="2000" b="0" i="1" smtClean="0">
                                  <a:latin typeface="Cambria Math" panose="02040503050406030204" pitchFamily="18" charset="0"/>
                                  <a:ea typeface="Cambria Math" panose="02040503050406030204" pitchFamily="18" charset="0"/>
                                </a:rPr>
                                <m:t>′</m:t>
                              </m:r>
                            </m:sub>
                          </m:sSub>
                        </m:e>
                      </m:nary>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𝑠</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513729" y="4118717"/>
                <a:ext cx="3216458" cy="878126"/>
              </a:xfrm>
              <a:prstGeom prst="rect">
                <a:avLst/>
              </a:prstGeom>
              <a:blipFill>
                <a:blip r:embed="rId3"/>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4973782" y="241069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4165092"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 name="Oval 7">
            <a:extLst>
              <a:ext uri="{FF2B5EF4-FFF2-40B4-BE49-F238E27FC236}">
                <a16:creationId xmlns:a16="http://schemas.microsoft.com/office/drawing/2014/main" id="{7BDE14E1-78BB-4BB8-80D8-D2FB194FA315}"/>
              </a:ext>
            </a:extLst>
          </p:cNvPr>
          <p:cNvSpPr/>
          <p:nvPr/>
        </p:nvSpPr>
        <p:spPr bwMode="gray">
          <a:xfrm>
            <a:off x="5653987"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4383865" y="2635377"/>
            <a:ext cx="627453"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a:endCxn id="8" idx="1"/>
          </p:cNvCxnSpPr>
          <p:nvPr/>
        </p:nvCxnSpPr>
        <p:spPr bwMode="gray">
          <a:xfrm>
            <a:off x="5192555" y="2635377"/>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4383865" y="2618902"/>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4383865" y="2618902"/>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0098BB3-D536-4321-A104-DD781FE8B91B}"/>
                  </a:ext>
                </a:extLst>
              </p:cNvPr>
              <p:cNvSpPr/>
              <p:nvPr/>
            </p:nvSpPr>
            <p:spPr>
              <a:xfrm>
                <a:off x="3003112" y="3085512"/>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50098BB3-D536-4321-A104-DD781FE8B91B}"/>
                  </a:ext>
                </a:extLst>
              </p:cNvPr>
              <p:cNvSpPr>
                <a:spLocks noRot="1" noChangeAspect="1" noMove="1" noResize="1" noEditPoints="1" noAdjustHandles="1" noChangeArrowheads="1" noChangeShapeType="1" noTextEdit="1"/>
              </p:cNvSpPr>
              <p:nvPr/>
            </p:nvSpPr>
            <p:spPr>
              <a:xfrm>
                <a:off x="3003112" y="3085512"/>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3926796" y="2188589"/>
                <a:ext cx="11362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3926796" y="2188589"/>
                <a:ext cx="1136273" cy="369332"/>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26D273F4-6866-4115-B1AB-2A25466E6DE0}"/>
              </a:ext>
            </a:extLst>
          </p:cNvPr>
          <p:cNvSpPr txBox="1"/>
          <p:nvPr/>
        </p:nvSpPr>
        <p:spPr bwMode="gray">
          <a:xfrm>
            <a:off x="6726381" y="2988234"/>
            <a:ext cx="2403763" cy="91440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One-Step Lookahead idea</a:t>
            </a:r>
          </a:p>
        </p:txBody>
      </p:sp>
      <p:sp>
        <p:nvSpPr>
          <p:cNvPr id="3" name="TextBox 2">
            <a:extLst>
              <a:ext uri="{FF2B5EF4-FFF2-40B4-BE49-F238E27FC236}">
                <a16:creationId xmlns:a16="http://schemas.microsoft.com/office/drawing/2014/main" id="{95C550A5-0A27-7F21-A3AF-3C24AA8AB1C4}"/>
              </a:ext>
            </a:extLst>
          </p:cNvPr>
          <p:cNvSpPr txBox="1"/>
          <p:nvPr/>
        </p:nvSpPr>
        <p:spPr bwMode="gray">
          <a:xfrm>
            <a:off x="7128932" y="1119208"/>
            <a:ext cx="4483060" cy="1323439"/>
          </a:xfrm>
          <a:prstGeom prst="rect">
            <a:avLst/>
          </a:prstGeom>
          <a:solidFill>
            <a:schemeClr val="accent5">
              <a:lumMod val="20000"/>
              <a:lumOff val="80000"/>
            </a:schemeClr>
          </a:solidFill>
        </p:spPr>
        <p:txBody>
          <a:bodyPr wrap="square" lIns="91440" tIns="91440" rIns="91440" bIns="91440" rtlCol="0">
            <a:spAutoFit/>
          </a:bodyPr>
          <a:lstStyle/>
          <a:p>
            <a:pPr>
              <a:spcBef>
                <a:spcPts val="300"/>
              </a:spcBef>
              <a:spcAft>
                <a:spcPts val="300"/>
              </a:spcAft>
              <a:buClr>
                <a:schemeClr val="accent1"/>
              </a:buClr>
              <a:buSzPct val="90000"/>
            </a:pPr>
            <a:r>
              <a:rPr lang="en-US" sz="1600" dirty="0"/>
              <a:t>The value of being in a certain state is an average of:</a:t>
            </a:r>
          </a:p>
          <a:p>
            <a:pPr marL="285750" indent="-285750">
              <a:spcBef>
                <a:spcPts val="300"/>
              </a:spcBef>
              <a:spcAft>
                <a:spcPts val="300"/>
              </a:spcAft>
              <a:buClr>
                <a:schemeClr val="accent1"/>
              </a:buClr>
              <a:buSzPct val="90000"/>
              <a:buFont typeface="Arial" panose="020B0604020202020204" pitchFamily="34" charset="0"/>
              <a:buChar char="•"/>
            </a:pPr>
            <a:r>
              <a:rPr lang="en-US" sz="1600" dirty="0"/>
              <a:t>The reward of leaving the state </a:t>
            </a:r>
            <a:r>
              <a:rPr lang="en-US" sz="1600" i="1" dirty="0"/>
              <a:t>t</a:t>
            </a:r>
            <a:r>
              <a:rPr lang="en-US" sz="1600" dirty="0"/>
              <a:t> </a:t>
            </a:r>
          </a:p>
          <a:p>
            <a:pPr marL="285750" indent="-285750">
              <a:spcBef>
                <a:spcPts val="300"/>
              </a:spcBef>
              <a:spcAft>
                <a:spcPts val="300"/>
              </a:spcAft>
              <a:buClr>
                <a:schemeClr val="accent1"/>
              </a:buClr>
              <a:buSzPct val="90000"/>
              <a:buFont typeface="Arial" panose="020B0604020202020204" pitchFamily="34" charset="0"/>
              <a:buChar char="•"/>
            </a:pPr>
            <a:r>
              <a:rPr lang="en-US" sz="1600" dirty="0"/>
              <a:t>Value of being at a next state </a:t>
            </a:r>
            <a:r>
              <a:rPr lang="en-US" sz="1600" i="1" dirty="0"/>
              <a:t>t+1</a:t>
            </a:r>
          </a:p>
        </p:txBody>
      </p:sp>
      <p:cxnSp>
        <p:nvCxnSpPr>
          <p:cNvPr id="12" name="Connector: Elbow 11">
            <a:extLst>
              <a:ext uri="{FF2B5EF4-FFF2-40B4-BE49-F238E27FC236}">
                <a16:creationId xmlns:a16="http://schemas.microsoft.com/office/drawing/2014/main" id="{DB0025E6-60DC-84F6-2A50-8256D425A069}"/>
              </a:ext>
            </a:extLst>
          </p:cNvPr>
          <p:cNvCxnSpPr>
            <a:cxnSpLocks/>
            <a:stCxn id="4" idx="0"/>
            <a:endCxn id="3" idx="0"/>
          </p:cNvCxnSpPr>
          <p:nvPr/>
        </p:nvCxnSpPr>
        <p:spPr bwMode="gray">
          <a:xfrm rot="5400000" flipH="1" flipV="1">
            <a:off x="6667331" y="-1126722"/>
            <a:ext cx="457200" cy="4949061"/>
          </a:xfrm>
          <a:prstGeom prst="bentConnector3">
            <a:avLst>
              <a:gd name="adj1" fmla="val 1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90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4" grpId="0"/>
      <p:bldP spid="15" grpId="0"/>
      <p:bldP spid="16" grpId="0"/>
      <p:bldP spid="20"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9F61-3819-4366-BFF5-6125DC03E38D}"/>
              </a:ext>
            </a:extLst>
          </p:cNvPr>
          <p:cNvSpPr>
            <a:spLocks noGrp="1"/>
          </p:cNvSpPr>
          <p:nvPr>
            <p:ph type="title"/>
          </p:nvPr>
        </p:nvSpPr>
        <p:spPr/>
        <p:txBody>
          <a:bodyPr/>
          <a:lstStyle/>
          <a:p>
            <a:r>
              <a:rPr lang="pt-BR" dirty="0"/>
              <a:t>Bellman Optimatility Equation</a:t>
            </a:r>
            <a:endParaRPr lang="en-US" dirty="0"/>
          </a:p>
        </p:txBody>
      </p:sp>
      <p:sp>
        <p:nvSpPr>
          <p:cNvPr id="3" name="Content Placeholder 2">
            <a:extLst>
              <a:ext uri="{FF2B5EF4-FFF2-40B4-BE49-F238E27FC236}">
                <a16:creationId xmlns:a16="http://schemas.microsoft.com/office/drawing/2014/main" id="{C5783FAC-A393-4B33-9FD7-E09E5BCB3F97}"/>
              </a:ext>
            </a:extLst>
          </p:cNvPr>
          <p:cNvSpPr>
            <a:spLocks noGrp="1"/>
          </p:cNvSpPr>
          <p:nvPr>
            <p:ph idx="1"/>
          </p:nvPr>
        </p:nvSpPr>
        <p:spPr>
          <a:xfrm>
            <a:off x="478369" y="1213308"/>
            <a:ext cx="11473384" cy="4489947"/>
          </a:xfrm>
        </p:spPr>
        <p:txBody>
          <a:bodyPr/>
          <a:lstStyle/>
          <a:p>
            <a:r>
              <a:rPr lang="en-US" b="1" dirty="0"/>
              <a:t>How to find the best path in the MDP?</a:t>
            </a:r>
          </a:p>
          <a:p>
            <a:r>
              <a:rPr lang="en-US" dirty="0"/>
              <a:t>Bellman equation estimates V(s) by looking ahead of possible future trajectories in the state-space</a:t>
            </a:r>
          </a:p>
          <a:p>
            <a:endParaRPr lang="en-US" dirty="0"/>
          </a:p>
          <a:p>
            <a:r>
              <a:rPr lang="en-US" b="1" u="sng" dirty="0"/>
              <a:t>Intuition</a:t>
            </a:r>
          </a:p>
          <a:p>
            <a:r>
              <a:rPr lang="en-US" dirty="0"/>
              <a:t> If we behave optimally for the </a:t>
            </a:r>
            <a:r>
              <a:rPr lang="en-US" dirty="0">
                <a:solidFill>
                  <a:srgbClr val="B1063A"/>
                </a:solidFill>
              </a:rPr>
              <a:t>first step</a:t>
            </a:r>
            <a:r>
              <a:rPr lang="en-US" dirty="0"/>
              <a:t> and then also behave optimally for the </a:t>
            </a:r>
            <a:r>
              <a:rPr lang="en-US" dirty="0">
                <a:solidFill>
                  <a:srgbClr val="B1063A"/>
                </a:solidFill>
              </a:rPr>
              <a:t>next step</a:t>
            </a:r>
            <a:r>
              <a:rPr lang="en-US" dirty="0"/>
              <a:t>, we will find the optimal solution for the MDP. </a:t>
            </a:r>
          </a:p>
          <a:p>
            <a:endParaRPr lang="en-US" dirty="0"/>
          </a:p>
          <a:p>
            <a:r>
              <a:rPr lang="en-US" dirty="0"/>
              <a:t>However, note that to behave optimally </a:t>
            </a:r>
            <a:r>
              <a:rPr lang="en-US" u="sng" dirty="0">
                <a:solidFill>
                  <a:srgbClr val="B1063A"/>
                </a:solidFill>
              </a:rPr>
              <a:t>I need to average over all possible paths that are opened by my first step.</a:t>
            </a:r>
          </a:p>
          <a:p>
            <a:endParaRPr lang="en-US" dirty="0"/>
          </a:p>
        </p:txBody>
      </p:sp>
    </p:spTree>
    <p:extLst>
      <p:ext uri="{BB962C8B-B14F-4D97-AF65-F5344CB8AC3E}">
        <p14:creationId xmlns:p14="http://schemas.microsoft.com/office/powerpoint/2010/main" val="853149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Optimality Equations for MDPs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72933" y="4022798"/>
                <a:ext cx="2532745" cy="53341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𝑞</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e>
                          </m:d>
                        </m:e>
                      </m:func>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72933" y="4022798"/>
                <a:ext cx="2532745" cy="533416"/>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2732986" y="231477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1924296"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2041369" y="2539458"/>
            <a:ext cx="729153" cy="560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p:cNvCxnSpPr>
          <p:nvPr/>
        </p:nvCxnSpPr>
        <p:spPr bwMode="gray">
          <a:xfrm>
            <a:off x="2951759" y="2539458"/>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2143069" y="2522983"/>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2143069" y="2522983"/>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1525913" y="2090694"/>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1525913" y="2090694"/>
                <a:ext cx="123431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67ED977-5FB8-40AE-84F4-1094B17FBE00}"/>
                  </a:ext>
                </a:extLst>
              </p:cNvPr>
              <p:cNvSpPr/>
              <p:nvPr/>
            </p:nvSpPr>
            <p:spPr>
              <a:xfrm>
                <a:off x="4035204" y="3860763"/>
                <a:ext cx="3721083"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𝑞</m:t>
                          </m:r>
                        </m:e>
                        <m:sup>
                          <m:r>
                            <a:rPr lang="en-US" sz="200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oMath>
                  </m:oMathPara>
                </a14:m>
                <a:endParaRPr lang="en-US" sz="2000" dirty="0" err="1"/>
              </a:p>
            </p:txBody>
          </p:sp>
        </mc:Choice>
        <mc:Fallback xmlns="">
          <p:sp>
            <p:nvSpPr>
              <p:cNvPr id="18" name="Rectangle 17">
                <a:extLst>
                  <a:ext uri="{FF2B5EF4-FFF2-40B4-BE49-F238E27FC236}">
                    <a16:creationId xmlns:a16="http://schemas.microsoft.com/office/drawing/2014/main" id="{067ED977-5FB8-40AE-84F4-1094B17FBE00}"/>
                  </a:ext>
                </a:extLst>
              </p:cNvPr>
              <p:cNvSpPr>
                <a:spLocks noRot="1" noChangeAspect="1" noMove="1" noResize="1" noEditPoints="1" noAdjustHandles="1" noChangeArrowheads="1" noChangeShapeType="1" noTextEdit="1"/>
              </p:cNvSpPr>
              <p:nvPr/>
            </p:nvSpPr>
            <p:spPr>
              <a:xfrm>
                <a:off x="4035204" y="3860763"/>
                <a:ext cx="3721083" cy="878126"/>
              </a:xfrm>
              <a:prstGeom prst="rect">
                <a:avLst/>
              </a:prstGeom>
              <a:blipFill>
                <a:blip r:embed="rId5"/>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FC2683-F024-49BD-9BE8-673BF78B3E79}"/>
              </a:ext>
            </a:extLst>
          </p:cNvPr>
          <p:cNvSpPr/>
          <p:nvPr/>
        </p:nvSpPr>
        <p:spPr bwMode="gray">
          <a:xfrm>
            <a:off x="5466659"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2" name="Oval 21">
            <a:extLst>
              <a:ext uri="{FF2B5EF4-FFF2-40B4-BE49-F238E27FC236}">
                <a16:creationId xmlns:a16="http://schemas.microsoft.com/office/drawing/2014/main" id="{10BAB5F7-BC17-4D88-A34D-712D06874D04}"/>
              </a:ext>
            </a:extLst>
          </p:cNvPr>
          <p:cNvSpPr/>
          <p:nvPr/>
        </p:nvSpPr>
        <p:spPr bwMode="gray">
          <a:xfrm>
            <a:off x="6955554"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3" name="Straight Arrow Connector 22">
            <a:extLst>
              <a:ext uri="{FF2B5EF4-FFF2-40B4-BE49-F238E27FC236}">
                <a16:creationId xmlns:a16="http://schemas.microsoft.com/office/drawing/2014/main" id="{5923BA2D-D9AD-48B3-9C5B-0B79B63FEFDA}"/>
              </a:ext>
            </a:extLst>
          </p:cNvPr>
          <p:cNvCxnSpPr>
            <a:cxnSpLocks/>
            <a:stCxn id="29" idx="3"/>
            <a:endCxn id="21" idx="7"/>
          </p:cNvCxnSpPr>
          <p:nvPr/>
        </p:nvCxnSpPr>
        <p:spPr bwMode="gray">
          <a:xfrm flipH="1">
            <a:off x="5685432" y="2563309"/>
            <a:ext cx="647540"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B5CC9E4-1835-413D-9BCB-ADAFD23E1CAC}"/>
              </a:ext>
            </a:extLst>
          </p:cNvPr>
          <p:cNvCxnSpPr>
            <a:cxnSpLocks/>
            <a:stCxn id="29" idx="5"/>
            <a:endCxn id="22" idx="1"/>
          </p:cNvCxnSpPr>
          <p:nvPr/>
        </p:nvCxnSpPr>
        <p:spPr bwMode="gray">
          <a:xfrm>
            <a:off x="6429958" y="2563309"/>
            <a:ext cx="563132"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4EDECA5-48AB-4DF2-9B9E-DCBD7A781978}"/>
                  </a:ext>
                </a:extLst>
              </p:cNvPr>
              <p:cNvSpPr/>
              <p:nvPr/>
            </p:nvSpPr>
            <p:spPr>
              <a:xfrm>
                <a:off x="5685432" y="2623358"/>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25" name="Rectangle 24">
                <a:extLst>
                  <a:ext uri="{FF2B5EF4-FFF2-40B4-BE49-F238E27FC236}">
                    <a16:creationId xmlns:a16="http://schemas.microsoft.com/office/drawing/2014/main" id="{C4EDECA5-48AB-4DF2-9B9E-DCBD7A781978}"/>
                  </a:ext>
                </a:extLst>
              </p:cNvPr>
              <p:cNvSpPr>
                <a:spLocks noRot="1" noChangeAspect="1" noMove="1" noResize="1" noEditPoints="1" noAdjustHandles="1" noChangeArrowheads="1" noChangeShapeType="1" noTextEdit="1"/>
              </p:cNvSpPr>
              <p:nvPr/>
            </p:nvSpPr>
            <p:spPr>
              <a:xfrm>
                <a:off x="5685432" y="2623358"/>
                <a:ext cx="42062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F9FEFD-65D3-4395-A2B6-8F006ACD7BCD}"/>
                  </a:ext>
                </a:extLst>
              </p:cNvPr>
              <p:cNvSpPr/>
              <p:nvPr/>
            </p:nvSpPr>
            <p:spPr>
              <a:xfrm>
                <a:off x="4132324" y="3117171"/>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6" name="Rectangle 25">
                <a:extLst>
                  <a:ext uri="{FF2B5EF4-FFF2-40B4-BE49-F238E27FC236}">
                    <a16:creationId xmlns:a16="http://schemas.microsoft.com/office/drawing/2014/main" id="{BFF9FEFD-65D3-4395-A2B6-8F006ACD7BCD}"/>
                  </a:ext>
                </a:extLst>
              </p:cNvPr>
              <p:cNvSpPr>
                <a:spLocks noRot="1" noChangeAspect="1" noMove="1" noResize="1" noEditPoints="1" noAdjustHandles="1" noChangeArrowheads="1" noChangeShapeType="1" noTextEdit="1"/>
              </p:cNvSpPr>
              <p:nvPr/>
            </p:nvSpPr>
            <p:spPr>
              <a:xfrm>
                <a:off x="4132324" y="3117171"/>
                <a:ext cx="134344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0C8528B-6F31-4F00-84F7-A20FB3379FBF}"/>
                  </a:ext>
                </a:extLst>
              </p:cNvPr>
              <p:cNvSpPr/>
              <p:nvPr/>
            </p:nvSpPr>
            <p:spPr>
              <a:xfrm>
                <a:off x="4804047" y="2185375"/>
                <a:ext cx="15774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𝑞</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7" name="Rectangle 26">
                <a:extLst>
                  <a:ext uri="{FF2B5EF4-FFF2-40B4-BE49-F238E27FC236}">
                    <a16:creationId xmlns:a16="http://schemas.microsoft.com/office/drawing/2014/main" id="{B0C8528B-6F31-4F00-84F7-A20FB3379FBF}"/>
                  </a:ext>
                </a:extLst>
              </p:cNvPr>
              <p:cNvSpPr>
                <a:spLocks noRot="1" noChangeAspect="1" noMove="1" noResize="1" noEditPoints="1" noAdjustHandles="1" noChangeArrowheads="1" noChangeShapeType="1" noTextEdit="1"/>
              </p:cNvSpPr>
              <p:nvPr/>
            </p:nvSpPr>
            <p:spPr>
              <a:xfrm>
                <a:off x="4804047" y="2185375"/>
                <a:ext cx="1577418" cy="369332"/>
              </a:xfrm>
              <a:prstGeom prst="rect">
                <a:avLst/>
              </a:prstGeom>
              <a:blipFill>
                <a:blip r:embed="rId8"/>
                <a:stretch>
                  <a:fillRect b="-9836"/>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644CC66-B20F-4C97-A567-C02312D05D71}"/>
              </a:ext>
            </a:extLst>
          </p:cNvPr>
          <p:cNvSpPr/>
          <p:nvPr/>
        </p:nvSpPr>
        <p:spPr bwMode="gray">
          <a:xfrm>
            <a:off x="3420811"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9" name="Oval 28">
            <a:extLst>
              <a:ext uri="{FF2B5EF4-FFF2-40B4-BE49-F238E27FC236}">
                <a16:creationId xmlns:a16="http://schemas.microsoft.com/office/drawing/2014/main" id="{C27996D0-EACD-473E-B9A5-9FB56D1CED67}"/>
              </a:ext>
            </a:extLst>
          </p:cNvPr>
          <p:cNvSpPr/>
          <p:nvPr/>
        </p:nvSpPr>
        <p:spPr bwMode="gray">
          <a:xfrm>
            <a:off x="6312885" y="2446236"/>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99076D3-46C3-434A-8F55-556BFC129369}"/>
                  </a:ext>
                </a:extLst>
              </p:cNvPr>
              <p:cNvSpPr/>
              <p:nvPr/>
            </p:nvSpPr>
            <p:spPr>
              <a:xfrm>
                <a:off x="346878" y="2994529"/>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1" name="Rectangle 30">
                <a:extLst>
                  <a:ext uri="{FF2B5EF4-FFF2-40B4-BE49-F238E27FC236}">
                    <a16:creationId xmlns:a16="http://schemas.microsoft.com/office/drawing/2014/main" id="{499076D3-46C3-434A-8F55-556BFC129369}"/>
                  </a:ext>
                </a:extLst>
              </p:cNvPr>
              <p:cNvSpPr>
                <a:spLocks noRot="1" noChangeAspect="1" noMove="1" noResize="1" noEditPoints="1" noAdjustHandles="1" noChangeArrowheads="1" noChangeShapeType="1" noTextEdit="1"/>
              </p:cNvSpPr>
              <p:nvPr/>
            </p:nvSpPr>
            <p:spPr>
              <a:xfrm>
                <a:off x="346878" y="2994529"/>
                <a:ext cx="1668727" cy="369332"/>
              </a:xfrm>
              <a:prstGeom prst="rect">
                <a:avLst/>
              </a:prstGeom>
              <a:blipFill>
                <a:blip r:embed="rId9"/>
                <a:stretch>
                  <a:fillRect b="-98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3E92D24-BB56-4FA1-8EB1-6AD52A8B29D8}"/>
              </a:ext>
            </a:extLst>
          </p:cNvPr>
          <p:cNvSpPr txBox="1"/>
          <p:nvPr/>
        </p:nvSpPr>
        <p:spPr bwMode="gray">
          <a:xfrm>
            <a:off x="239440" y="4993060"/>
            <a:ext cx="3552330" cy="738664"/>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value function of a state is the maximum that I can get after taking an action</a:t>
            </a:r>
          </a:p>
        </p:txBody>
      </p:sp>
      <p:sp>
        <p:nvSpPr>
          <p:cNvPr id="32" name="TextBox 31">
            <a:extLst>
              <a:ext uri="{FF2B5EF4-FFF2-40B4-BE49-F238E27FC236}">
                <a16:creationId xmlns:a16="http://schemas.microsoft.com/office/drawing/2014/main" id="{C3F46982-DB41-438A-805A-3F96D07D5C85}"/>
              </a:ext>
            </a:extLst>
          </p:cNvPr>
          <p:cNvSpPr txBox="1"/>
          <p:nvPr/>
        </p:nvSpPr>
        <p:spPr bwMode="gray">
          <a:xfrm>
            <a:off x="4119580" y="4984887"/>
            <a:ext cx="3552330" cy="984885"/>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optimal value is the expected return of the multiple states that we can end up after taking action </a:t>
            </a:r>
            <a:r>
              <a:rPr lang="en-US" sz="1600" b="1" dirty="0"/>
              <a:t>a</a:t>
            </a:r>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15D00ED9-2951-42E1-B59A-7944FAE1A332}"/>
                  </a:ext>
                </a:extLst>
              </p:cNvPr>
              <p:cNvSpPr/>
              <p:nvPr/>
            </p:nvSpPr>
            <p:spPr>
              <a:xfrm>
                <a:off x="7756287" y="4610070"/>
                <a:ext cx="4337662"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limLow>
                            <m:limLowPr>
                              <m:ctrlPr>
                                <a:rPr lang="en-US" sz="2000" b="0" i="1" smtClean="0">
                                  <a:latin typeface="Cambria Math" panose="02040503050406030204" pitchFamily="18" charset="0"/>
                                  <a:ea typeface="Cambria Math" panose="02040503050406030204" pitchFamily="18" charset="0"/>
                                </a:rPr>
                              </m:ctrlPr>
                            </m:limLowPr>
                            <m:e>
                              <m:r>
                                <m:rPr>
                                  <m:sty m:val="p"/>
                                </m:rPr>
                                <a:rPr lang="en-US" sz="2000" b="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e>
                          </m:d>
                        </m:e>
                      </m:func>
                      <m:r>
                        <a:rPr lang="en-US" sz="2000" b="0" i="1" smtClean="0">
                          <a:latin typeface="Cambria Math" panose="02040503050406030204" pitchFamily="18" charset="0"/>
                          <a:ea typeface="Cambria Math" panose="02040503050406030204" pitchFamily="18" charset="0"/>
                        </a:rPr>
                        <m:t> </m:t>
                      </m:r>
                    </m:oMath>
                  </m:oMathPara>
                </a14:m>
                <a:endParaRPr lang="en-US" sz="2000" dirty="0" err="1"/>
              </a:p>
            </p:txBody>
          </p:sp>
        </mc:Choice>
        <mc:Fallback xmlns="">
          <p:sp>
            <p:nvSpPr>
              <p:cNvPr id="53" name="Rectangle 52">
                <a:extLst>
                  <a:ext uri="{FF2B5EF4-FFF2-40B4-BE49-F238E27FC236}">
                    <a16:creationId xmlns:a16="http://schemas.microsoft.com/office/drawing/2014/main" id="{15D00ED9-2951-42E1-B59A-7944FAE1A332}"/>
                  </a:ext>
                </a:extLst>
              </p:cNvPr>
              <p:cNvSpPr>
                <a:spLocks noRot="1" noChangeAspect="1" noMove="1" noResize="1" noEditPoints="1" noAdjustHandles="1" noChangeArrowheads="1" noChangeShapeType="1" noTextEdit="1"/>
              </p:cNvSpPr>
              <p:nvPr/>
            </p:nvSpPr>
            <p:spPr>
              <a:xfrm>
                <a:off x="7756287" y="4610070"/>
                <a:ext cx="4337662" cy="1121654"/>
              </a:xfrm>
              <a:prstGeom prst="rect">
                <a:avLst/>
              </a:prstGeom>
              <a:blipFill>
                <a:blip r:embed="rId13"/>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793D2DC-5AD3-471A-B443-578A58E3CC65}"/>
              </a:ext>
            </a:extLst>
          </p:cNvPr>
          <p:cNvGrpSpPr/>
          <p:nvPr/>
        </p:nvGrpSpPr>
        <p:grpSpPr>
          <a:xfrm>
            <a:off x="7881416" y="1554936"/>
            <a:ext cx="3915866" cy="1954974"/>
            <a:chOff x="7881416" y="1554936"/>
            <a:chExt cx="3915866" cy="1954974"/>
          </a:xfrm>
        </p:grpSpPr>
        <p:sp>
          <p:nvSpPr>
            <p:cNvPr id="33" name="Oval 32">
              <a:extLst>
                <a:ext uri="{FF2B5EF4-FFF2-40B4-BE49-F238E27FC236}">
                  <a16:creationId xmlns:a16="http://schemas.microsoft.com/office/drawing/2014/main" id="{64CA3C1A-E5B6-4D71-BF62-90941D07A67C}"/>
                </a:ext>
              </a:extLst>
            </p:cNvPr>
            <p:cNvSpPr/>
            <p:nvPr/>
          </p:nvSpPr>
          <p:spPr bwMode="gray">
            <a:xfrm>
              <a:off x="10502304" y="177901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4" name="Oval 33">
              <a:extLst>
                <a:ext uri="{FF2B5EF4-FFF2-40B4-BE49-F238E27FC236}">
                  <a16:creationId xmlns:a16="http://schemas.microsoft.com/office/drawing/2014/main" id="{50F2A8D5-02A3-4EC8-9C11-8E2D38E52D4E}"/>
                </a:ext>
              </a:extLst>
            </p:cNvPr>
            <p:cNvSpPr/>
            <p:nvPr/>
          </p:nvSpPr>
          <p:spPr bwMode="gray">
            <a:xfrm>
              <a:off x="9833886" y="2612282"/>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5" name="Straight Arrow Connector 34">
              <a:extLst>
                <a:ext uri="{FF2B5EF4-FFF2-40B4-BE49-F238E27FC236}">
                  <a16:creationId xmlns:a16="http://schemas.microsoft.com/office/drawing/2014/main" id="{E7AF0B6D-B2B5-40D8-BCDF-33CDA8B8B440}"/>
                </a:ext>
              </a:extLst>
            </p:cNvPr>
            <p:cNvCxnSpPr>
              <a:stCxn id="33" idx="3"/>
              <a:endCxn id="34" idx="7"/>
            </p:cNvCxnSpPr>
            <p:nvPr/>
          </p:nvCxnSpPr>
          <p:spPr bwMode="gray">
            <a:xfrm flipH="1">
              <a:off x="9950959" y="2003700"/>
              <a:ext cx="588881" cy="62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87059B9-56FC-4856-9878-122815028D02}"/>
                </a:ext>
              </a:extLst>
            </p:cNvPr>
            <p:cNvCxnSpPr>
              <a:cxnSpLocks/>
              <a:stCxn id="33" idx="5"/>
              <a:endCxn id="39" idx="0"/>
            </p:cNvCxnSpPr>
            <p:nvPr/>
          </p:nvCxnSpPr>
          <p:spPr bwMode="gray">
            <a:xfrm>
              <a:off x="10721077" y="2003700"/>
              <a:ext cx="402549" cy="598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1AA61982-BECB-415B-9883-11658BCE2F5B}"/>
                    </a:ext>
                  </a:extLst>
                </p:cNvPr>
                <p:cNvSpPr/>
                <p:nvPr/>
              </p:nvSpPr>
              <p:spPr>
                <a:xfrm>
                  <a:off x="9912387" y="1987225"/>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7" name="Rectangle 36">
                  <a:extLst>
                    <a:ext uri="{FF2B5EF4-FFF2-40B4-BE49-F238E27FC236}">
                      <a16:creationId xmlns:a16="http://schemas.microsoft.com/office/drawing/2014/main" id="{1AA61982-BECB-415B-9883-11658BCE2F5B}"/>
                    </a:ext>
                  </a:extLst>
                </p:cNvPr>
                <p:cNvSpPr>
                  <a:spLocks noRot="1" noChangeAspect="1" noMove="1" noResize="1" noEditPoints="1" noAdjustHandles="1" noChangeArrowheads="1" noChangeShapeType="1" noTextEdit="1"/>
                </p:cNvSpPr>
                <p:nvPr/>
              </p:nvSpPr>
              <p:spPr>
                <a:xfrm>
                  <a:off x="9912387" y="1987225"/>
                  <a:ext cx="42062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4EC14D3-AFF4-4CFE-9F3E-D3C47584D710}"/>
                    </a:ext>
                  </a:extLst>
                </p:cNvPr>
                <p:cNvSpPr/>
                <p:nvPr/>
              </p:nvSpPr>
              <p:spPr>
                <a:xfrm>
                  <a:off x="9295231" y="1554936"/>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38" name="Rectangle 37">
                  <a:extLst>
                    <a:ext uri="{FF2B5EF4-FFF2-40B4-BE49-F238E27FC236}">
                      <a16:creationId xmlns:a16="http://schemas.microsoft.com/office/drawing/2014/main" id="{64EC14D3-AFF4-4CFE-9F3E-D3C47584D710}"/>
                    </a:ext>
                  </a:extLst>
                </p:cNvPr>
                <p:cNvSpPr>
                  <a:spLocks noRot="1" noChangeAspect="1" noMove="1" noResize="1" noEditPoints="1" noAdjustHandles="1" noChangeArrowheads="1" noChangeShapeType="1" noTextEdit="1"/>
                </p:cNvSpPr>
                <p:nvPr/>
              </p:nvSpPr>
              <p:spPr>
                <a:xfrm>
                  <a:off x="9295231" y="1554936"/>
                  <a:ext cx="1234312" cy="369332"/>
                </a:xfrm>
                <a:prstGeom prst="rect">
                  <a:avLst/>
                </a:prstGeom>
                <a:blipFill>
                  <a:blip r:embed="rId15"/>
                  <a:stretch>
                    <a:fillRect/>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279D1B65-D4DF-48B9-A3A3-5B757C3A685A}"/>
                </a:ext>
              </a:extLst>
            </p:cNvPr>
            <p:cNvSpPr/>
            <p:nvPr/>
          </p:nvSpPr>
          <p:spPr bwMode="gray">
            <a:xfrm>
              <a:off x="11055046" y="260239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4C4C869-1078-468E-966D-811F062DA8C4}"/>
                    </a:ext>
                  </a:extLst>
                </p:cNvPr>
                <p:cNvSpPr/>
                <p:nvPr/>
              </p:nvSpPr>
              <p:spPr>
                <a:xfrm>
                  <a:off x="8116196" y="2458771"/>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40" name="Rectangle 39">
                  <a:extLst>
                    <a:ext uri="{FF2B5EF4-FFF2-40B4-BE49-F238E27FC236}">
                      <a16:creationId xmlns:a16="http://schemas.microsoft.com/office/drawing/2014/main" id="{34C4C869-1078-468E-966D-811F062DA8C4}"/>
                    </a:ext>
                  </a:extLst>
                </p:cNvPr>
                <p:cNvSpPr>
                  <a:spLocks noRot="1" noChangeAspect="1" noMove="1" noResize="1" noEditPoints="1" noAdjustHandles="1" noChangeArrowheads="1" noChangeShapeType="1" noTextEdit="1"/>
                </p:cNvSpPr>
                <p:nvPr/>
              </p:nvSpPr>
              <p:spPr>
                <a:xfrm>
                  <a:off x="8116196" y="2458771"/>
                  <a:ext cx="1668727" cy="369332"/>
                </a:xfrm>
                <a:prstGeom prst="rect">
                  <a:avLst/>
                </a:prstGeom>
                <a:blipFill>
                  <a:blip r:embed="rId16"/>
                  <a:stretch>
                    <a:fillRect b="-9836"/>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B101FF1F-1F74-4F9D-960C-BC487EA69449}"/>
                </a:ext>
              </a:extLst>
            </p:cNvPr>
            <p:cNvSpPr/>
            <p:nvPr/>
          </p:nvSpPr>
          <p:spPr bwMode="gray">
            <a:xfrm>
              <a:off x="9167076"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2" name="Straight Arrow Connector 41">
              <a:extLst>
                <a:ext uri="{FF2B5EF4-FFF2-40B4-BE49-F238E27FC236}">
                  <a16:creationId xmlns:a16="http://schemas.microsoft.com/office/drawing/2014/main" id="{23F13A4A-E438-49BA-8988-2CDDE6FA9402}"/>
                </a:ext>
              </a:extLst>
            </p:cNvPr>
            <p:cNvCxnSpPr>
              <a:cxnSpLocks/>
              <a:stCxn id="34" idx="3"/>
              <a:endCxn id="41" idx="7"/>
            </p:cNvCxnSpPr>
            <p:nvPr/>
          </p:nvCxnSpPr>
          <p:spPr bwMode="gray">
            <a:xfrm flipH="1">
              <a:off x="9385849" y="2729355"/>
              <a:ext cx="468124" cy="4875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68DCA75B-430D-4E85-801A-6D4D7F1016F2}"/>
                </a:ext>
              </a:extLst>
            </p:cNvPr>
            <p:cNvSpPr/>
            <p:nvPr/>
          </p:nvSpPr>
          <p:spPr bwMode="gray">
            <a:xfrm>
              <a:off x="11540973"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9" name="Straight Arrow Connector 48">
              <a:extLst>
                <a:ext uri="{FF2B5EF4-FFF2-40B4-BE49-F238E27FC236}">
                  <a16:creationId xmlns:a16="http://schemas.microsoft.com/office/drawing/2014/main" id="{86DEBA24-63D1-45EF-9532-625009E9F2EA}"/>
                </a:ext>
              </a:extLst>
            </p:cNvPr>
            <p:cNvCxnSpPr>
              <a:cxnSpLocks/>
              <a:stCxn id="39" idx="5"/>
              <a:endCxn id="48" idx="1"/>
            </p:cNvCxnSpPr>
            <p:nvPr/>
          </p:nvCxnSpPr>
          <p:spPr bwMode="gray">
            <a:xfrm>
              <a:off x="11172119" y="2719470"/>
              <a:ext cx="406390" cy="497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E906957A-8FEC-426E-A6C4-989FA7E4D552}"/>
                    </a:ext>
                  </a:extLst>
                </p:cNvPr>
                <p:cNvSpPr/>
                <p:nvPr/>
              </p:nvSpPr>
              <p:spPr>
                <a:xfrm>
                  <a:off x="7881416" y="3140578"/>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5" name="Rectangle 54">
                  <a:extLst>
                    <a:ext uri="{FF2B5EF4-FFF2-40B4-BE49-F238E27FC236}">
                      <a16:creationId xmlns:a16="http://schemas.microsoft.com/office/drawing/2014/main" id="{E906957A-8FEC-426E-A6C4-989FA7E4D552}"/>
                    </a:ext>
                  </a:extLst>
                </p:cNvPr>
                <p:cNvSpPr>
                  <a:spLocks noRot="1" noChangeAspect="1" noMove="1" noResize="1" noEditPoints="1" noAdjustHandles="1" noChangeArrowheads="1" noChangeShapeType="1" noTextEdit="1"/>
                </p:cNvSpPr>
                <p:nvPr/>
              </p:nvSpPr>
              <p:spPr>
                <a:xfrm>
                  <a:off x="7881416" y="3140578"/>
                  <a:ext cx="1343445" cy="369332"/>
                </a:xfrm>
                <a:prstGeom prst="rect">
                  <a:avLst/>
                </a:prstGeom>
                <a:blipFill>
                  <a:blip r:embed="rId17"/>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5F480956-D7CE-4BD9-8386-00D05B7495F5}"/>
                </a:ext>
              </a:extLst>
            </p:cNvPr>
            <p:cNvSpPr/>
            <p:nvPr/>
          </p:nvSpPr>
          <p:spPr bwMode="gray">
            <a:xfrm>
              <a:off x="10122701"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4" name="Oval 43">
              <a:extLst>
                <a:ext uri="{FF2B5EF4-FFF2-40B4-BE49-F238E27FC236}">
                  <a16:creationId xmlns:a16="http://schemas.microsoft.com/office/drawing/2014/main" id="{B0AD95B4-382F-4420-B031-0B64D7B09B72}"/>
                </a:ext>
              </a:extLst>
            </p:cNvPr>
            <p:cNvSpPr/>
            <p:nvPr/>
          </p:nvSpPr>
          <p:spPr bwMode="gray">
            <a:xfrm>
              <a:off x="10729119"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5" name="Straight Arrow Connector 44">
              <a:extLst>
                <a:ext uri="{FF2B5EF4-FFF2-40B4-BE49-F238E27FC236}">
                  <a16:creationId xmlns:a16="http://schemas.microsoft.com/office/drawing/2014/main" id="{DE5526C0-7848-4A82-9B2E-3DD134D692BD}"/>
                </a:ext>
              </a:extLst>
            </p:cNvPr>
            <p:cNvCxnSpPr>
              <a:cxnSpLocks/>
              <a:stCxn id="39" idx="4"/>
              <a:endCxn id="44" idx="0"/>
            </p:cNvCxnSpPr>
            <p:nvPr/>
          </p:nvCxnSpPr>
          <p:spPr bwMode="gray">
            <a:xfrm flipH="1">
              <a:off x="10857274" y="2739557"/>
              <a:ext cx="266352" cy="438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C3A2535-95D7-4DE9-8145-779F445E7EAB}"/>
                </a:ext>
              </a:extLst>
            </p:cNvPr>
            <p:cNvCxnSpPr>
              <a:cxnSpLocks/>
              <a:stCxn id="34" idx="5"/>
              <a:endCxn id="43" idx="0"/>
            </p:cNvCxnSpPr>
            <p:nvPr/>
          </p:nvCxnSpPr>
          <p:spPr bwMode="gray">
            <a:xfrm>
              <a:off x="9950959" y="2729355"/>
              <a:ext cx="299897" cy="449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4205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21" grpId="0" animBg="1"/>
      <p:bldP spid="22" grpId="0" animBg="1"/>
      <p:bldP spid="25" grpId="0"/>
      <p:bldP spid="26" grpId="0"/>
      <p:bldP spid="27" grpId="0"/>
      <p:bldP spid="29" grpId="0" animBg="1"/>
      <p:bldP spid="3" grpId="0"/>
      <p:bldP spid="32" grpId="0"/>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94A-B80C-46D1-BA47-AD0D52AA5B3F}"/>
              </a:ext>
            </a:extLst>
          </p:cNvPr>
          <p:cNvSpPr>
            <a:spLocks noGrp="1"/>
          </p:cNvSpPr>
          <p:nvPr>
            <p:ph type="title"/>
          </p:nvPr>
        </p:nvSpPr>
        <p:spPr/>
        <p:txBody>
          <a:bodyPr/>
          <a:lstStyle/>
          <a:p>
            <a:r>
              <a:rPr lang="en-US" dirty="0"/>
              <a:t>Prediction versus Control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3765C-AEEC-4925-9693-1F7442E62A7D}"/>
                  </a:ext>
                </a:extLst>
              </p:cNvPr>
              <p:cNvSpPr>
                <a:spLocks noGrp="1"/>
              </p:cNvSpPr>
              <p:nvPr>
                <p:ph idx="1"/>
              </p:nvPr>
            </p:nvSpPr>
            <p:spPr>
              <a:xfrm>
                <a:off x="478369" y="1199452"/>
                <a:ext cx="10716104" cy="5194419"/>
              </a:xfrm>
            </p:spPr>
            <p:txBody>
              <a:bodyPr>
                <a:normAutofit/>
              </a:bodyPr>
              <a:lstStyle/>
              <a:p>
                <a:pPr marL="0" indent="0">
                  <a:buNone/>
                </a:pPr>
                <a:r>
                  <a:rPr lang="en-US" dirty="0"/>
                  <a:t>Prediction</a:t>
                </a:r>
              </a:p>
              <a:p>
                <a:pPr marL="342900" indent="-342900">
                  <a:buFont typeface="Arial" panose="020B0604020202020204" pitchFamily="34" charset="0"/>
                  <a:buChar char="•"/>
                </a:pPr>
                <a:r>
                  <a:rPr lang="en-US" u="sng" dirty="0"/>
                  <a:t>Goal</a:t>
                </a:r>
                <a:r>
                  <a:rPr lang="en-US" dirty="0"/>
                  <a:t>: How much reward I am going to obtain from this MDP?</a:t>
                </a:r>
              </a:p>
              <a:p>
                <a:pPr marL="342900" indent="-342900">
                  <a:buFont typeface="Arial" panose="020B0604020202020204" pitchFamily="34" charset="0"/>
                  <a:buChar char="•"/>
                </a:pPr>
                <a:r>
                  <a:rPr lang="en-US" u="sng" dirty="0"/>
                  <a:t>Input</a:t>
                </a:r>
                <a:r>
                  <a:rPr lang="en-US" dirty="0"/>
                  <a:t>: An MDP (S, A, P</a:t>
                </a:r>
                <a:r>
                  <a:rPr lang="en-US" sz="2000" dirty="0"/>
                  <a:t>, R, </a:t>
                </a:r>
                <a:r>
                  <a:rPr lang="el-GR" sz="2000" dirty="0"/>
                  <a:t>γ</a:t>
                </a:r>
                <a:r>
                  <a:rPr lang="en-US" sz="2000" dirty="0"/>
                  <a:t>) and </a:t>
                </a:r>
                <a:r>
                  <a:rPr lang="en-US" sz="2000" dirty="0">
                    <a:solidFill>
                      <a:srgbClr val="B1063A"/>
                    </a:solidFill>
                  </a:rPr>
                  <a:t>Policy </a:t>
                </a:r>
                <a:r>
                  <a:rPr lang="el-GR" sz="2000" dirty="0">
                    <a:solidFill>
                      <a:srgbClr val="B1063A"/>
                    </a:solidFill>
                  </a:rPr>
                  <a:t>ϖ</a:t>
                </a:r>
                <a:endParaRPr lang="en-US" sz="2000" dirty="0">
                  <a:solidFill>
                    <a:srgbClr val="B1063A"/>
                  </a:solidFill>
                </a:endParaRPr>
              </a:p>
              <a:p>
                <a:pPr marL="342900" indent="-342900">
                  <a:buFont typeface="Arial" panose="020B0604020202020204" pitchFamily="34" charset="0"/>
                  <a:buChar char="•"/>
                </a:pPr>
                <a:r>
                  <a:rPr lang="en-US" u="sng" dirty="0"/>
                  <a:t>Output</a:t>
                </a:r>
                <a:r>
                  <a:rPr lang="en-US" dirty="0"/>
                  <a:t>: Value Function </a:t>
                </a:r>
                <a14:m>
                  <m:oMath xmlns:m="http://schemas.openxmlformats.org/officeDocument/2006/math">
                    <m:sSub>
                      <m:sSubPr>
                        <m:ctrlPr>
                          <a:rPr lang="en-US" i="1" smtClean="0">
                            <a:solidFill>
                              <a:srgbClr val="B1063A"/>
                            </a:solidFill>
                            <a:latin typeface="Cambria Math" panose="02040503050406030204" pitchFamily="18" charset="0"/>
                          </a:rPr>
                        </m:ctrlPr>
                      </m:sSubPr>
                      <m:e>
                        <m:r>
                          <a:rPr lang="en-US" i="1">
                            <a:solidFill>
                              <a:srgbClr val="B1063A"/>
                            </a:solidFill>
                            <a:latin typeface="Cambria Math" panose="02040503050406030204" pitchFamily="18" charset="0"/>
                          </a:rPr>
                          <m:t>𝑉</m:t>
                        </m:r>
                      </m:e>
                      <m:sub>
                        <m:r>
                          <a:rPr lang="en-US" i="1">
                            <a:solidFill>
                              <a:srgbClr val="B1063A"/>
                            </a:solidFill>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dirty="0"/>
              </a:p>
              <a:p>
                <a:pPr marL="0" indent="0">
                  <a:buNone/>
                </a:pPr>
                <a:r>
                  <a:rPr lang="en-US" dirty="0"/>
                  <a:t>	</a:t>
                </a:r>
              </a:p>
              <a:p>
                <a:pPr marL="0" indent="0">
                  <a:buNone/>
                </a:pPr>
                <a:r>
                  <a:rPr lang="en-US" dirty="0"/>
                  <a:t>Control</a:t>
                </a:r>
              </a:p>
              <a:p>
                <a:pPr marL="342900" indent="-342900">
                  <a:buFont typeface="Arial" panose="020B0604020202020204" pitchFamily="34" charset="0"/>
                  <a:buChar char="•"/>
                </a:pPr>
                <a:r>
                  <a:rPr lang="en-US" u="sng" dirty="0"/>
                  <a:t>Goal</a:t>
                </a:r>
                <a:r>
                  <a:rPr lang="en-US" dirty="0"/>
                  <a:t>: Among all possible policies, what is the best policy for this MDP?  </a:t>
                </a:r>
              </a:p>
              <a:p>
                <a:pPr marL="342900" indent="-342900">
                  <a:buFont typeface="Arial" panose="020B0604020202020204" pitchFamily="34" charset="0"/>
                  <a:buChar char="•"/>
                </a:pPr>
                <a:r>
                  <a:rPr lang="en-US" u="sng" dirty="0"/>
                  <a:t>Input</a:t>
                </a:r>
                <a:r>
                  <a:rPr lang="en-US" dirty="0"/>
                  <a:t>: An MDP (S, A, P</a:t>
                </a:r>
                <a:r>
                  <a:rPr lang="en-US" sz="2000" dirty="0"/>
                  <a:t>, R, </a:t>
                </a:r>
                <a:r>
                  <a:rPr lang="el-GR" sz="2000" dirty="0"/>
                  <a:t>γ</a:t>
                </a:r>
                <a:r>
                  <a:rPr lang="en-US" sz="2000" dirty="0"/>
                  <a:t>)</a:t>
                </a:r>
              </a:p>
              <a:p>
                <a:pPr marL="342900" indent="-342900">
                  <a:buFont typeface="Arial" panose="020B0604020202020204" pitchFamily="34" charset="0"/>
                  <a:buChar char="•"/>
                </a:pPr>
                <a:r>
                  <a:rPr lang="en-US" sz="2000" u="sng" dirty="0"/>
                  <a:t>Output</a:t>
                </a:r>
                <a:r>
                  <a:rPr lang="en-US" sz="2000" dirty="0"/>
                  <a:t>: an optimal Value Function </a:t>
                </a:r>
                <a14:m>
                  <m:oMath xmlns:m="http://schemas.openxmlformats.org/officeDocument/2006/math">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up>
                        <m:r>
                          <a:rPr lang="en-US" sz="2000" b="0" i="1" smtClean="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which corresponds to an optimal policy </a:t>
                </a:r>
                <a:r>
                  <a:rPr lang="el-GR" sz="1800" dirty="0"/>
                  <a:t>ϖ</a:t>
                </a:r>
                <a:r>
                  <a:rPr lang="en-US" sz="1800" dirty="0"/>
                  <a:t>*</a:t>
                </a:r>
                <a:endParaRPr lang="en-US" dirty="0"/>
              </a:p>
            </p:txBody>
          </p:sp>
        </mc:Choice>
        <mc:Fallback xmlns="">
          <p:sp>
            <p:nvSpPr>
              <p:cNvPr id="3" name="Content Placeholder 2">
                <a:extLst>
                  <a:ext uri="{FF2B5EF4-FFF2-40B4-BE49-F238E27FC236}">
                    <a16:creationId xmlns:a16="http://schemas.microsoft.com/office/drawing/2014/main" id="{A243765C-AEEC-4925-9693-1F7442E62A7D}"/>
                  </a:ext>
                </a:extLst>
              </p:cNvPr>
              <p:cNvSpPr>
                <a:spLocks noGrp="1" noRot="1" noChangeAspect="1" noMove="1" noResize="1" noEditPoints="1" noAdjustHandles="1" noChangeArrowheads="1" noChangeShapeType="1" noTextEdit="1"/>
              </p:cNvSpPr>
              <p:nvPr>
                <p:ph idx="1"/>
              </p:nvPr>
            </p:nvSpPr>
            <p:spPr>
              <a:xfrm>
                <a:off x="478369" y="1199452"/>
                <a:ext cx="10716104" cy="5194419"/>
              </a:xfrm>
              <a:blipFill>
                <a:blip r:embed="rId2"/>
                <a:stretch>
                  <a:fillRect l="-1365" t="-1056" r="-62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E56E3120-F7A7-4734-AFE8-AC93579EE0DA}"/>
              </a:ext>
            </a:extLst>
          </p:cNvPr>
          <p:cNvGrpSpPr/>
          <p:nvPr/>
        </p:nvGrpSpPr>
        <p:grpSpPr>
          <a:xfrm>
            <a:off x="4322618" y="5347005"/>
            <a:ext cx="2660073" cy="1366994"/>
            <a:chOff x="4322618" y="5347005"/>
            <a:chExt cx="2660073" cy="1366994"/>
          </a:xfrm>
        </p:grpSpPr>
        <p:sp>
          <p:nvSpPr>
            <p:cNvPr id="4" name="Double Brace 3">
              <a:extLst>
                <a:ext uri="{FF2B5EF4-FFF2-40B4-BE49-F238E27FC236}">
                  <a16:creationId xmlns:a16="http://schemas.microsoft.com/office/drawing/2014/main" id="{2460C6CE-BC6C-4526-A17D-DD8A95FA22B9}"/>
                </a:ext>
              </a:extLst>
            </p:cNvPr>
            <p:cNvSpPr/>
            <p:nvPr/>
          </p:nvSpPr>
          <p:spPr bwMode="gray">
            <a:xfrm>
              <a:off x="5228169" y="5950524"/>
              <a:ext cx="1567486"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Prediction</a:t>
              </a:r>
            </a:p>
          </p:txBody>
        </p:sp>
        <p:sp>
          <p:nvSpPr>
            <p:cNvPr id="5" name="Rectangle 4">
              <a:extLst>
                <a:ext uri="{FF2B5EF4-FFF2-40B4-BE49-F238E27FC236}">
                  <a16:creationId xmlns:a16="http://schemas.microsoft.com/office/drawing/2014/main" id="{B3801790-530D-49A3-89C6-086A65105079}"/>
                </a:ext>
              </a:extLst>
            </p:cNvPr>
            <p:cNvSpPr/>
            <p:nvPr/>
          </p:nvSpPr>
          <p:spPr>
            <a:xfrm>
              <a:off x="4447309" y="5347005"/>
              <a:ext cx="2348346" cy="923330"/>
            </a:xfrm>
            <a:prstGeom prst="rect">
              <a:avLst/>
            </a:prstGeom>
          </p:spPr>
          <p:txBody>
            <a:bodyPr wrap="square">
              <a:spAutoFit/>
            </a:bodyPr>
            <a:lstStyle/>
            <a:p>
              <a:r>
                <a:rPr lang="en-US" dirty="0"/>
                <a:t>Control</a:t>
              </a:r>
            </a:p>
            <a:p>
              <a:r>
                <a:rPr lang="en-US" dirty="0"/>
                <a:t>  For-loop:</a:t>
              </a:r>
            </a:p>
            <a:p>
              <a:r>
                <a:rPr lang="en-US" dirty="0"/>
                <a:t>	</a:t>
              </a:r>
            </a:p>
          </p:txBody>
        </p:sp>
        <p:sp>
          <p:nvSpPr>
            <p:cNvPr id="6" name="Rectangle 5">
              <a:extLst>
                <a:ext uri="{FF2B5EF4-FFF2-40B4-BE49-F238E27FC236}">
                  <a16:creationId xmlns:a16="http://schemas.microsoft.com/office/drawing/2014/main" id="{24780150-263E-45D7-A8BE-1672625023B0}"/>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Tree>
    <p:extLst>
      <p:ext uri="{BB962C8B-B14F-4D97-AF65-F5344CB8AC3E}">
        <p14:creationId xmlns:p14="http://schemas.microsoft.com/office/powerpoint/2010/main" val="27307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C0AE-C834-4B45-BA8F-F117100918EE}"/>
              </a:ext>
            </a:extLst>
          </p:cNvPr>
          <p:cNvSpPr>
            <a:spLocks noGrp="1"/>
          </p:cNvSpPr>
          <p:nvPr>
            <p:ph type="title"/>
          </p:nvPr>
        </p:nvSpPr>
        <p:spPr/>
        <p:txBody>
          <a:bodyPr/>
          <a:lstStyle/>
          <a:p>
            <a:r>
              <a:rPr lang="en-US" dirty="0"/>
              <a:t>Value Iteration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8022E51-FA13-42E6-B425-995284D2A563}"/>
                  </a:ext>
                </a:extLst>
              </p:cNvPr>
              <p:cNvSpPr/>
              <p:nvPr/>
            </p:nvSpPr>
            <p:spPr>
              <a:xfrm>
                <a:off x="693947" y="3769942"/>
                <a:ext cx="4511941"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func>
                    </m:oMath>
                  </m:oMathPara>
                </a14:m>
                <a:endParaRPr lang="en-US" sz="2000" dirty="0" err="1"/>
              </a:p>
            </p:txBody>
          </p:sp>
        </mc:Choice>
        <mc:Fallback xmlns="">
          <p:sp>
            <p:nvSpPr>
              <p:cNvPr id="4" name="Rectangle 3">
                <a:extLst>
                  <a:ext uri="{FF2B5EF4-FFF2-40B4-BE49-F238E27FC236}">
                    <a16:creationId xmlns:a16="http://schemas.microsoft.com/office/drawing/2014/main" id="{08022E51-FA13-42E6-B425-995284D2A563}"/>
                  </a:ext>
                </a:extLst>
              </p:cNvPr>
              <p:cNvSpPr>
                <a:spLocks noRot="1" noChangeAspect="1" noMove="1" noResize="1" noEditPoints="1" noAdjustHandles="1" noChangeArrowheads="1" noChangeShapeType="1" noTextEdit="1"/>
              </p:cNvSpPr>
              <p:nvPr/>
            </p:nvSpPr>
            <p:spPr>
              <a:xfrm>
                <a:off x="693947" y="3769942"/>
                <a:ext cx="4511941" cy="11216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CBA705-6D11-45A5-AE5D-EFA2E5833489}"/>
                  </a:ext>
                </a:extLst>
              </p:cNvPr>
              <p:cNvSpPr/>
              <p:nvPr/>
            </p:nvSpPr>
            <p:spPr>
              <a:xfrm>
                <a:off x="1240484" y="5341577"/>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5" name="Rectangle 4">
                <a:extLst>
                  <a:ext uri="{FF2B5EF4-FFF2-40B4-BE49-F238E27FC236}">
                    <a16:creationId xmlns:a16="http://schemas.microsoft.com/office/drawing/2014/main" id="{A9CBA705-6D11-45A5-AE5D-EFA2E5833489}"/>
                  </a:ext>
                </a:extLst>
              </p:cNvPr>
              <p:cNvSpPr>
                <a:spLocks noRot="1" noChangeAspect="1" noMove="1" noResize="1" noEditPoints="1" noAdjustHandles="1" noChangeArrowheads="1" noChangeShapeType="1" noTextEdit="1"/>
              </p:cNvSpPr>
              <p:nvPr/>
            </p:nvSpPr>
            <p:spPr>
              <a:xfrm>
                <a:off x="1240484" y="5341577"/>
                <a:ext cx="3500574" cy="517065"/>
              </a:xfrm>
              <a:prstGeom prst="rect">
                <a:avLst/>
              </a:prstGeom>
              <a:blipFill>
                <a:blip r:embed="rId3"/>
                <a:stretch>
                  <a:fillRect b="-1176"/>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E6BBD73-7469-4ACD-B38D-BCA02974D630}"/>
              </a:ext>
            </a:extLst>
          </p:cNvPr>
          <p:cNvSpPr/>
          <p:nvPr/>
        </p:nvSpPr>
        <p:spPr bwMode="gray">
          <a:xfrm>
            <a:off x="3216338" y="154425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B6D70B36-B14D-49F0-A1F7-7C60A025A4AB}"/>
              </a:ext>
            </a:extLst>
          </p:cNvPr>
          <p:cNvSpPr/>
          <p:nvPr/>
        </p:nvSpPr>
        <p:spPr bwMode="gray">
          <a:xfrm>
            <a:off x="2524769" y="230704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7240CC1A-84FF-4CD7-A47B-F9346AF92259}"/>
              </a:ext>
            </a:extLst>
          </p:cNvPr>
          <p:cNvCxnSpPr>
            <a:stCxn id="6" idx="3"/>
            <a:endCxn id="7" idx="7"/>
          </p:cNvCxnSpPr>
          <p:nvPr/>
        </p:nvCxnSpPr>
        <p:spPr bwMode="gray">
          <a:xfrm flipH="1">
            <a:off x="2641842" y="176894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A8E2EE2-7F60-4164-86BF-A90B5749841A}"/>
              </a:ext>
            </a:extLst>
          </p:cNvPr>
          <p:cNvCxnSpPr>
            <a:cxnSpLocks/>
            <a:stCxn id="6" idx="5"/>
            <a:endCxn id="17" idx="1"/>
          </p:cNvCxnSpPr>
          <p:nvPr/>
        </p:nvCxnSpPr>
        <p:spPr bwMode="gray">
          <a:xfrm>
            <a:off x="3435111" y="176894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FE56A2-ECE6-4B1C-8A88-D8E05354C2CB}"/>
                  </a:ext>
                </a:extLst>
              </p:cNvPr>
              <p:cNvSpPr/>
              <p:nvPr/>
            </p:nvSpPr>
            <p:spPr>
              <a:xfrm>
                <a:off x="2004539" y="241920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3FE56A2-ECE6-4B1C-8A88-D8E05354C2CB}"/>
                  </a:ext>
                </a:extLst>
              </p:cNvPr>
              <p:cNvSpPr>
                <a:spLocks noRot="1" noChangeAspect="1" noMove="1" noResize="1" noEditPoints="1" noAdjustHandles="1" noChangeArrowheads="1" noChangeShapeType="1" noTextEdit="1"/>
              </p:cNvSpPr>
              <p:nvPr/>
            </p:nvSpPr>
            <p:spPr>
              <a:xfrm>
                <a:off x="2004539" y="2419209"/>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1EB1326-D1BF-495E-B430-970E01801359}"/>
                  </a:ext>
                </a:extLst>
              </p:cNvPr>
              <p:cNvSpPr/>
              <p:nvPr/>
            </p:nvSpPr>
            <p:spPr>
              <a:xfrm>
                <a:off x="693947" y="288073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01EB1326-D1BF-495E-B430-970E01801359}"/>
                  </a:ext>
                </a:extLst>
              </p:cNvPr>
              <p:cNvSpPr>
                <a:spLocks noRot="1" noChangeAspect="1" noMove="1" noResize="1" noEditPoints="1" noAdjustHandles="1" noChangeArrowheads="1" noChangeShapeType="1" noTextEdit="1"/>
              </p:cNvSpPr>
              <p:nvPr/>
            </p:nvSpPr>
            <p:spPr>
              <a:xfrm>
                <a:off x="693947" y="2880733"/>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246FE20-B13A-452E-AD63-3F047503E0C3}"/>
                  </a:ext>
                </a:extLst>
              </p:cNvPr>
              <p:cNvSpPr/>
              <p:nvPr/>
            </p:nvSpPr>
            <p:spPr>
              <a:xfrm>
                <a:off x="1693171" y="141171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C246FE20-B13A-452E-AD63-3F047503E0C3}"/>
                  </a:ext>
                </a:extLst>
              </p:cNvPr>
              <p:cNvSpPr>
                <a:spLocks noRot="1" noChangeAspect="1" noMove="1" noResize="1" noEditPoints="1" noAdjustHandles="1" noChangeArrowheads="1" noChangeShapeType="1" noTextEdit="1"/>
              </p:cNvSpPr>
              <p:nvPr/>
            </p:nvSpPr>
            <p:spPr>
              <a:xfrm>
                <a:off x="1693171" y="1411711"/>
                <a:ext cx="1463991" cy="369332"/>
              </a:xfrm>
              <a:prstGeom prst="rect">
                <a:avLst/>
              </a:prstGeom>
              <a:blipFill>
                <a:blip r:embed="rId6"/>
                <a:stretch>
                  <a:fillRect b="-3333"/>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84D5F623-687F-4295-B653-6E7242A3E678}"/>
              </a:ext>
            </a:extLst>
          </p:cNvPr>
          <p:cNvSpPr/>
          <p:nvPr/>
        </p:nvSpPr>
        <p:spPr bwMode="gray">
          <a:xfrm>
            <a:off x="1943785"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Straight Arrow Connector 13">
            <a:extLst>
              <a:ext uri="{FF2B5EF4-FFF2-40B4-BE49-F238E27FC236}">
                <a16:creationId xmlns:a16="http://schemas.microsoft.com/office/drawing/2014/main" id="{EFF09D97-1959-4AE4-88A9-250FB0099707}"/>
              </a:ext>
            </a:extLst>
          </p:cNvPr>
          <p:cNvCxnSpPr>
            <a:cxnSpLocks/>
            <a:stCxn id="7" idx="3"/>
            <a:endCxn id="13" idx="0"/>
          </p:cNvCxnSpPr>
          <p:nvPr/>
        </p:nvCxnSpPr>
        <p:spPr bwMode="gray">
          <a:xfrm flipH="1">
            <a:off x="2071940" y="242412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5AABD328-E17D-4F23-B285-A01AE600941F}"/>
              </a:ext>
            </a:extLst>
          </p:cNvPr>
          <p:cNvSpPr/>
          <p:nvPr/>
        </p:nvSpPr>
        <p:spPr bwMode="gray">
          <a:xfrm>
            <a:off x="2862617"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6" name="Straight Arrow Connector 15">
            <a:extLst>
              <a:ext uri="{FF2B5EF4-FFF2-40B4-BE49-F238E27FC236}">
                <a16:creationId xmlns:a16="http://schemas.microsoft.com/office/drawing/2014/main" id="{3BA1F707-A4F5-40D0-84E7-DB5634F737BE}"/>
              </a:ext>
            </a:extLst>
          </p:cNvPr>
          <p:cNvCxnSpPr>
            <a:cxnSpLocks/>
            <a:stCxn id="7" idx="5"/>
            <a:endCxn id="15" idx="0"/>
          </p:cNvCxnSpPr>
          <p:nvPr/>
        </p:nvCxnSpPr>
        <p:spPr bwMode="gray">
          <a:xfrm>
            <a:off x="2641842" y="242412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BA167EB-8729-4A2A-B3C1-392EF656FE5A}"/>
              </a:ext>
            </a:extLst>
          </p:cNvPr>
          <p:cNvSpPr/>
          <p:nvPr/>
        </p:nvSpPr>
        <p:spPr bwMode="gray">
          <a:xfrm>
            <a:off x="3997782" y="232050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8" name="Oval 17">
            <a:extLst>
              <a:ext uri="{FF2B5EF4-FFF2-40B4-BE49-F238E27FC236}">
                <a16:creationId xmlns:a16="http://schemas.microsoft.com/office/drawing/2014/main" id="{F55835F7-1F1A-41CC-A3D8-9E9B8FECBA83}"/>
              </a:ext>
            </a:extLst>
          </p:cNvPr>
          <p:cNvSpPr/>
          <p:nvPr/>
        </p:nvSpPr>
        <p:spPr bwMode="gray">
          <a:xfrm>
            <a:off x="3416798"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9" name="Straight Arrow Connector 18">
            <a:extLst>
              <a:ext uri="{FF2B5EF4-FFF2-40B4-BE49-F238E27FC236}">
                <a16:creationId xmlns:a16="http://schemas.microsoft.com/office/drawing/2014/main" id="{701CAE05-10BF-4D66-8BB6-30F07BAEE79B}"/>
              </a:ext>
            </a:extLst>
          </p:cNvPr>
          <p:cNvCxnSpPr>
            <a:cxnSpLocks/>
            <a:stCxn id="17" idx="3"/>
            <a:endCxn id="18" idx="0"/>
          </p:cNvCxnSpPr>
          <p:nvPr/>
        </p:nvCxnSpPr>
        <p:spPr bwMode="gray">
          <a:xfrm flipH="1">
            <a:off x="3544953" y="243758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2E3BC8FA-CC6C-4263-AD8B-766FEAFD860A}"/>
              </a:ext>
            </a:extLst>
          </p:cNvPr>
          <p:cNvSpPr/>
          <p:nvPr/>
        </p:nvSpPr>
        <p:spPr bwMode="gray">
          <a:xfrm>
            <a:off x="4335630"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03D4F44F-CDEB-4F6A-891D-A825B4483E7F}"/>
              </a:ext>
            </a:extLst>
          </p:cNvPr>
          <p:cNvCxnSpPr>
            <a:cxnSpLocks/>
            <a:stCxn id="17" idx="5"/>
            <a:endCxn id="20" idx="0"/>
          </p:cNvCxnSpPr>
          <p:nvPr/>
        </p:nvCxnSpPr>
        <p:spPr bwMode="gray">
          <a:xfrm>
            <a:off x="4114855" y="243758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32DED5C-BC9E-445E-8056-B717C5DF5325}"/>
                  </a:ext>
                </a:extLst>
              </p:cNvPr>
              <p:cNvSpPr/>
              <p:nvPr/>
            </p:nvSpPr>
            <p:spPr>
              <a:xfrm>
                <a:off x="2238240" y="208942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2" name="Rectangle 21">
                <a:extLst>
                  <a:ext uri="{FF2B5EF4-FFF2-40B4-BE49-F238E27FC236}">
                    <a16:creationId xmlns:a16="http://schemas.microsoft.com/office/drawing/2014/main" id="{E32DED5C-BC9E-445E-8056-B717C5DF5325}"/>
                  </a:ext>
                </a:extLst>
              </p:cNvPr>
              <p:cNvSpPr>
                <a:spLocks noRot="1" noChangeAspect="1" noMove="1" noResize="1" noEditPoints="1" noAdjustHandles="1" noChangeArrowheads="1" noChangeShapeType="1" noTextEdit="1"/>
              </p:cNvSpPr>
              <p:nvPr/>
            </p:nvSpPr>
            <p:spPr>
              <a:xfrm>
                <a:off x="2238240" y="2089422"/>
                <a:ext cx="4003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5AC11A-D6B0-4AE2-A015-E751E4891522}"/>
                  </a:ext>
                </a:extLst>
              </p:cNvPr>
              <p:cNvSpPr txBox="1"/>
              <p:nvPr/>
            </p:nvSpPr>
            <p:spPr bwMode="gray">
              <a:xfrm>
                <a:off x="7221007" y="1378533"/>
                <a:ext cx="3627666" cy="138640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u="sng" dirty="0"/>
                  <a:t>Algorithm</a:t>
                </a:r>
                <a:r>
                  <a:rPr lang="en-US" sz="1600" dirty="0"/>
                  <a:t>:</a:t>
                </a:r>
              </a:p>
              <a:p>
                <a:pPr>
                  <a:spcBef>
                    <a:spcPts val="300"/>
                  </a:spcBef>
                  <a:spcAft>
                    <a:spcPts val="300"/>
                  </a:spcAft>
                  <a:buClr>
                    <a:schemeClr val="accent1"/>
                  </a:buClr>
                  <a:buSzPct val="90000"/>
                </a:pPr>
                <a:r>
                  <a:rPr lang="en-US" sz="1600" dirty="0"/>
                  <a:t>For 1+k iteration:</a:t>
                </a:r>
              </a:p>
              <a:p>
                <a:pPr>
                  <a:spcBef>
                    <a:spcPts val="300"/>
                  </a:spcBef>
                  <a:spcAft>
                    <a:spcPts val="300"/>
                  </a:spcAft>
                  <a:buClr>
                    <a:schemeClr val="accent1"/>
                  </a:buClr>
                  <a:buSzPct val="90000"/>
                </a:pPr>
                <a:r>
                  <a:rPr lang="en-US" sz="1600" dirty="0"/>
                  <a:t>    For all states in S:</a:t>
                </a:r>
              </a:p>
              <a:p>
                <a:pPr>
                  <a:spcBef>
                    <a:spcPts val="300"/>
                  </a:spcBef>
                  <a:spcAft>
                    <a:spcPts val="300"/>
                  </a:spcAft>
                  <a:buClr>
                    <a:schemeClr val="accent1"/>
                  </a:buClr>
                  <a:buSzPct val="90000"/>
                </a:pPr>
                <a:r>
                  <a:rPr lang="en-US" sz="1600" dirty="0"/>
                  <a:t>        Update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r>
                          <a:rPr lang="en-US" sz="1600" i="1">
                            <a:latin typeface="Cambria Math" panose="02040503050406030204" pitchFamily="18" charset="0"/>
                          </a:rPr>
                          <m:t>+</m:t>
                        </m:r>
                        <m:r>
                          <a:rPr lang="en-US" sz="1600" i="1">
                            <a:latin typeface="Cambria Math" panose="02040503050406030204" pitchFamily="18" charset="0"/>
                          </a:rPr>
                          <m:t>1</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a14:m>
                <a:r>
                  <a:rPr lang="en-US" sz="1600" dirty="0"/>
                  <a:t> from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sup>
                    </m:sSup>
                  </m:oMath>
                </a14:m>
                <a:r>
                  <a:rPr lang="en-US" sz="1600" dirty="0"/>
                  <a:t>(s) </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mc:Choice>
        <mc:Fallback xmlns="">
          <p:sp>
            <p:nvSpPr>
              <p:cNvPr id="23" name="TextBox 22">
                <a:extLst>
                  <a:ext uri="{FF2B5EF4-FFF2-40B4-BE49-F238E27FC236}">
                    <a16:creationId xmlns:a16="http://schemas.microsoft.com/office/drawing/2014/main" id="{705AC11A-D6B0-4AE2-A015-E751E4891522}"/>
                  </a:ext>
                </a:extLst>
              </p:cNvPr>
              <p:cNvSpPr txBox="1">
                <a:spLocks noRot="1" noChangeAspect="1" noMove="1" noResize="1" noEditPoints="1" noAdjustHandles="1" noChangeArrowheads="1" noChangeShapeType="1" noTextEdit="1"/>
              </p:cNvSpPr>
              <p:nvPr/>
            </p:nvSpPr>
            <p:spPr bwMode="gray">
              <a:xfrm>
                <a:off x="7221007" y="1378533"/>
                <a:ext cx="3627666" cy="1386404"/>
              </a:xfrm>
              <a:prstGeom prst="rect">
                <a:avLst/>
              </a:prstGeom>
              <a:blipFill>
                <a:blip r:embed="rId8"/>
                <a:stretch>
                  <a:fillRect l="-3529" t="-4386"/>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A5AD3734-C95D-41BD-8884-DFBF97FDF7CE}"/>
              </a:ext>
            </a:extLst>
          </p:cNvPr>
          <p:cNvPicPr>
            <a:picLocks noChangeAspect="1"/>
          </p:cNvPicPr>
          <p:nvPr/>
        </p:nvPicPr>
        <p:blipFill>
          <a:blip r:embed="rId9"/>
          <a:stretch>
            <a:fillRect/>
          </a:stretch>
        </p:blipFill>
        <p:spPr>
          <a:xfrm>
            <a:off x="5649498" y="2804851"/>
            <a:ext cx="6400800" cy="1752600"/>
          </a:xfrm>
          <a:prstGeom prst="rect">
            <a:avLst/>
          </a:prstGeom>
        </p:spPr>
      </p:pic>
      <p:pic>
        <p:nvPicPr>
          <p:cNvPr id="26" name="Picture 25">
            <a:extLst>
              <a:ext uri="{FF2B5EF4-FFF2-40B4-BE49-F238E27FC236}">
                <a16:creationId xmlns:a16="http://schemas.microsoft.com/office/drawing/2014/main" id="{66AD20EA-6981-464D-AE26-20181EA237C5}"/>
              </a:ext>
            </a:extLst>
          </p:cNvPr>
          <p:cNvPicPr>
            <a:picLocks noChangeAspect="1"/>
          </p:cNvPicPr>
          <p:nvPr/>
        </p:nvPicPr>
        <p:blipFill>
          <a:blip r:embed="rId10"/>
          <a:stretch>
            <a:fillRect/>
          </a:stretch>
        </p:blipFill>
        <p:spPr>
          <a:xfrm>
            <a:off x="5601873" y="4710836"/>
            <a:ext cx="6496050" cy="1762125"/>
          </a:xfrm>
          <a:prstGeom prst="rect">
            <a:avLst/>
          </a:prstGeom>
        </p:spPr>
      </p:pic>
      <p:sp>
        <p:nvSpPr>
          <p:cNvPr id="27" name="TextBox 26">
            <a:extLst>
              <a:ext uri="{FF2B5EF4-FFF2-40B4-BE49-F238E27FC236}">
                <a16:creationId xmlns:a16="http://schemas.microsoft.com/office/drawing/2014/main" id="{93F45CE9-F1B2-4F39-97B4-7B59344E5359}"/>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spTree>
    <p:extLst>
      <p:ext uri="{BB962C8B-B14F-4D97-AF65-F5344CB8AC3E}">
        <p14:creationId xmlns:p14="http://schemas.microsoft.com/office/powerpoint/2010/main" val="310675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23C6-F58E-438F-84CD-A31D9ECE97DC}"/>
              </a:ext>
            </a:extLst>
          </p:cNvPr>
          <p:cNvSpPr>
            <a:spLocks noGrp="1"/>
          </p:cNvSpPr>
          <p:nvPr>
            <p:ph type="title"/>
          </p:nvPr>
        </p:nvSpPr>
        <p:spPr/>
        <p:txBody>
          <a:bodyPr/>
          <a:lstStyle/>
          <a:p>
            <a:r>
              <a:rPr lang="en-US" dirty="0"/>
              <a:t>Policy Evaluation and Policy Iteration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8652710-5EA1-4BD6-8544-FE7B2B187250}"/>
                  </a:ext>
                </a:extLst>
              </p:cNvPr>
              <p:cNvSpPr/>
              <p:nvPr/>
            </p:nvSpPr>
            <p:spPr>
              <a:xfrm>
                <a:off x="274469" y="3813520"/>
                <a:ext cx="5223289"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nary>
                        <m:naryPr>
                          <m:chr m:val="∑"/>
                          <m:supHide m:val="on"/>
                          <m:ctrlPr>
                            <a:rPr lang="en-US" sz="200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sub>
                        <m:sup/>
                        <m:e>
                          <m:r>
                            <a:rPr lang="en-US" sz="2000" b="0" i="1" smtClean="0">
                              <a:latin typeface="Cambria Math" panose="02040503050406030204" pitchFamily="18" charset="0"/>
                              <a:ea typeface="Cambria Math" panose="02040503050406030204" pitchFamily="18" charset="0"/>
                            </a:rPr>
                            <m:t>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e>
                            <m:e>
                              <m:r>
                                <a:rPr lang="en-US" sz="2000" b="0" i="1" smtClean="0">
                                  <a:latin typeface="Cambria Math" panose="02040503050406030204" pitchFamily="18" charset="0"/>
                                  <a:ea typeface="Cambria Math" panose="02040503050406030204" pitchFamily="18" charset="0"/>
                                </a:rPr>
                                <m:t>𝑠</m:t>
                              </m:r>
                            </m:e>
                          </m:d>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𝑠</m:t>
                                  </m:r>
                                </m:sub>
                                <m:sup>
                                  <m:r>
                                    <a:rPr lang="en-US" sz="2000" b="0" i="1" smtClean="0">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nary>
                    </m:oMath>
                  </m:oMathPara>
                </a14:m>
                <a:endParaRPr lang="en-US" sz="2000" dirty="0" err="1"/>
              </a:p>
            </p:txBody>
          </p:sp>
        </mc:Choice>
        <mc:Fallback xmlns="">
          <p:sp>
            <p:nvSpPr>
              <p:cNvPr id="5" name="Rectangle 4">
                <a:extLst>
                  <a:ext uri="{FF2B5EF4-FFF2-40B4-BE49-F238E27FC236}">
                    <a16:creationId xmlns:a16="http://schemas.microsoft.com/office/drawing/2014/main" id="{58652710-5EA1-4BD6-8544-FE7B2B187250}"/>
                  </a:ext>
                </a:extLst>
              </p:cNvPr>
              <p:cNvSpPr>
                <a:spLocks noRot="1" noChangeAspect="1" noMove="1" noResize="1" noEditPoints="1" noAdjustHandles="1" noChangeArrowheads="1" noChangeShapeType="1" noTextEdit="1"/>
              </p:cNvSpPr>
              <p:nvPr/>
            </p:nvSpPr>
            <p:spPr>
              <a:xfrm>
                <a:off x="274469" y="3813520"/>
                <a:ext cx="5223289" cy="1121654"/>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14606985-4032-4D07-88A0-09C2A23EEB19}"/>
              </a:ext>
            </a:extLst>
          </p:cNvPr>
          <p:cNvSpPr/>
          <p:nvPr/>
        </p:nvSpPr>
        <p:spPr bwMode="gray">
          <a:xfrm>
            <a:off x="3353230" y="138562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A6853FCF-0207-4580-93E4-96EC92850F03}"/>
              </a:ext>
            </a:extLst>
          </p:cNvPr>
          <p:cNvSpPr/>
          <p:nvPr/>
        </p:nvSpPr>
        <p:spPr bwMode="gray">
          <a:xfrm>
            <a:off x="2661661" y="214841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34F62F6A-2395-4B89-89DD-E9E898154179}"/>
              </a:ext>
            </a:extLst>
          </p:cNvPr>
          <p:cNvCxnSpPr>
            <a:stCxn id="6" idx="3"/>
            <a:endCxn id="7" idx="7"/>
          </p:cNvCxnSpPr>
          <p:nvPr/>
        </p:nvCxnSpPr>
        <p:spPr bwMode="gray">
          <a:xfrm flipH="1">
            <a:off x="2778734" y="161031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6904D117-21A0-4F3A-A6C7-265C8E657066}"/>
              </a:ext>
            </a:extLst>
          </p:cNvPr>
          <p:cNvCxnSpPr>
            <a:cxnSpLocks/>
            <a:stCxn id="6" idx="5"/>
            <a:endCxn id="24" idx="1"/>
          </p:cNvCxnSpPr>
          <p:nvPr/>
        </p:nvCxnSpPr>
        <p:spPr bwMode="gray">
          <a:xfrm>
            <a:off x="3572003" y="161031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0DEA602-EA45-4512-B7B9-EB0E3E876DC4}"/>
                  </a:ext>
                </a:extLst>
              </p:cNvPr>
              <p:cNvSpPr/>
              <p:nvPr/>
            </p:nvSpPr>
            <p:spPr>
              <a:xfrm>
                <a:off x="2141431" y="226057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0DEA602-EA45-4512-B7B9-EB0E3E876DC4}"/>
                  </a:ext>
                </a:extLst>
              </p:cNvPr>
              <p:cNvSpPr>
                <a:spLocks noRot="1" noChangeAspect="1" noMove="1" noResize="1" noEditPoints="1" noAdjustHandles="1" noChangeArrowheads="1" noChangeShapeType="1" noTextEdit="1"/>
              </p:cNvSpPr>
              <p:nvPr/>
            </p:nvSpPr>
            <p:spPr>
              <a:xfrm>
                <a:off x="2141431" y="2260579"/>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BCB32F-9040-41FC-92B4-E2457FA96DA3}"/>
                  </a:ext>
                </a:extLst>
              </p:cNvPr>
              <p:cNvSpPr/>
              <p:nvPr/>
            </p:nvSpPr>
            <p:spPr>
              <a:xfrm>
                <a:off x="830839" y="272210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62BCB32F-9040-41FC-92B4-E2457FA96DA3}"/>
                  </a:ext>
                </a:extLst>
              </p:cNvPr>
              <p:cNvSpPr>
                <a:spLocks noRot="1" noChangeAspect="1" noMove="1" noResize="1" noEditPoints="1" noAdjustHandles="1" noChangeArrowheads="1" noChangeShapeType="1" noTextEdit="1"/>
              </p:cNvSpPr>
              <p:nvPr/>
            </p:nvSpPr>
            <p:spPr>
              <a:xfrm>
                <a:off x="830839" y="2722103"/>
                <a:ext cx="12454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A5AB8EA-5164-4358-B31A-3806755219BA}"/>
                  </a:ext>
                </a:extLst>
              </p:cNvPr>
              <p:cNvSpPr/>
              <p:nvPr/>
            </p:nvSpPr>
            <p:spPr>
              <a:xfrm>
                <a:off x="1830063" y="125308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BA5AB8EA-5164-4358-B31A-3806755219BA}"/>
                  </a:ext>
                </a:extLst>
              </p:cNvPr>
              <p:cNvSpPr>
                <a:spLocks noRot="1" noChangeAspect="1" noMove="1" noResize="1" noEditPoints="1" noAdjustHandles="1" noChangeArrowheads="1" noChangeShapeType="1" noTextEdit="1"/>
              </p:cNvSpPr>
              <p:nvPr/>
            </p:nvSpPr>
            <p:spPr>
              <a:xfrm>
                <a:off x="1830063" y="1253081"/>
                <a:ext cx="1463991" cy="369332"/>
              </a:xfrm>
              <a:prstGeom prst="rect">
                <a:avLst/>
              </a:prstGeom>
              <a:blipFill>
                <a:blip r:embed="rId5"/>
                <a:stretch>
                  <a:fillRect b="-3333"/>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C64990F-DA08-4327-BB86-30AB2346D47C}"/>
              </a:ext>
            </a:extLst>
          </p:cNvPr>
          <p:cNvSpPr/>
          <p:nvPr/>
        </p:nvSpPr>
        <p:spPr bwMode="gray">
          <a:xfrm>
            <a:off x="2080677"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 name="Straight Arrow Connector 16">
            <a:extLst>
              <a:ext uri="{FF2B5EF4-FFF2-40B4-BE49-F238E27FC236}">
                <a16:creationId xmlns:a16="http://schemas.microsoft.com/office/drawing/2014/main" id="{FE6C0E56-451A-4FFB-A15C-E05CBD0D3FA0}"/>
              </a:ext>
            </a:extLst>
          </p:cNvPr>
          <p:cNvCxnSpPr>
            <a:cxnSpLocks/>
            <a:stCxn id="7" idx="3"/>
            <a:endCxn id="16" idx="0"/>
          </p:cNvCxnSpPr>
          <p:nvPr/>
        </p:nvCxnSpPr>
        <p:spPr bwMode="gray">
          <a:xfrm flipH="1">
            <a:off x="2208832" y="226549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F04EBAD-A7AD-4A5B-943E-002C112A032D}"/>
              </a:ext>
            </a:extLst>
          </p:cNvPr>
          <p:cNvSpPr/>
          <p:nvPr/>
        </p:nvSpPr>
        <p:spPr bwMode="gray">
          <a:xfrm>
            <a:off x="2999509"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7205D2A3-D582-47C1-B741-CC05ED589B82}"/>
              </a:ext>
            </a:extLst>
          </p:cNvPr>
          <p:cNvCxnSpPr>
            <a:cxnSpLocks/>
            <a:stCxn id="7" idx="5"/>
            <a:endCxn id="20" idx="0"/>
          </p:cNvCxnSpPr>
          <p:nvPr/>
        </p:nvCxnSpPr>
        <p:spPr bwMode="gray">
          <a:xfrm>
            <a:off x="2778734" y="226549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3872CD0B-3528-4FAC-9400-6C6957944256}"/>
              </a:ext>
            </a:extLst>
          </p:cNvPr>
          <p:cNvSpPr/>
          <p:nvPr/>
        </p:nvSpPr>
        <p:spPr bwMode="gray">
          <a:xfrm>
            <a:off x="4134674" y="216187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 name="Oval 24">
            <a:extLst>
              <a:ext uri="{FF2B5EF4-FFF2-40B4-BE49-F238E27FC236}">
                <a16:creationId xmlns:a16="http://schemas.microsoft.com/office/drawing/2014/main" id="{CA3CD3B1-E84E-4CC8-A7A4-9AA13EC623FE}"/>
              </a:ext>
            </a:extLst>
          </p:cNvPr>
          <p:cNvSpPr/>
          <p:nvPr/>
        </p:nvSpPr>
        <p:spPr bwMode="gray">
          <a:xfrm>
            <a:off x="3553690"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6" name="Straight Arrow Connector 25">
            <a:extLst>
              <a:ext uri="{FF2B5EF4-FFF2-40B4-BE49-F238E27FC236}">
                <a16:creationId xmlns:a16="http://schemas.microsoft.com/office/drawing/2014/main" id="{AB890991-AB74-4A4F-BA0B-628605B020B2}"/>
              </a:ext>
            </a:extLst>
          </p:cNvPr>
          <p:cNvCxnSpPr>
            <a:cxnSpLocks/>
            <a:stCxn id="24" idx="3"/>
            <a:endCxn id="25" idx="0"/>
          </p:cNvCxnSpPr>
          <p:nvPr/>
        </p:nvCxnSpPr>
        <p:spPr bwMode="gray">
          <a:xfrm flipH="1">
            <a:off x="3681845" y="227895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8024CE75-5E6B-4E42-80EE-F228B74FAF35}"/>
              </a:ext>
            </a:extLst>
          </p:cNvPr>
          <p:cNvSpPr/>
          <p:nvPr/>
        </p:nvSpPr>
        <p:spPr bwMode="gray">
          <a:xfrm>
            <a:off x="4472522"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8" name="Straight Arrow Connector 27">
            <a:extLst>
              <a:ext uri="{FF2B5EF4-FFF2-40B4-BE49-F238E27FC236}">
                <a16:creationId xmlns:a16="http://schemas.microsoft.com/office/drawing/2014/main" id="{3A2000F8-82AA-4FCB-9D29-7915FA0FB97A}"/>
              </a:ext>
            </a:extLst>
          </p:cNvPr>
          <p:cNvCxnSpPr>
            <a:cxnSpLocks/>
            <a:stCxn id="24" idx="5"/>
            <a:endCxn id="27" idx="0"/>
          </p:cNvCxnSpPr>
          <p:nvPr/>
        </p:nvCxnSpPr>
        <p:spPr bwMode="gray">
          <a:xfrm>
            <a:off x="4251747" y="227895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F6AB814-F3B6-4180-B392-00DD599D7981}"/>
                  </a:ext>
                </a:extLst>
              </p:cNvPr>
              <p:cNvSpPr/>
              <p:nvPr/>
            </p:nvSpPr>
            <p:spPr>
              <a:xfrm>
                <a:off x="2375132" y="193079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2" name="Rectangle 31">
                <a:extLst>
                  <a:ext uri="{FF2B5EF4-FFF2-40B4-BE49-F238E27FC236}">
                    <a16:creationId xmlns:a16="http://schemas.microsoft.com/office/drawing/2014/main" id="{FF6AB814-F3B6-4180-B392-00DD599D7981}"/>
                  </a:ext>
                </a:extLst>
              </p:cNvPr>
              <p:cNvSpPr>
                <a:spLocks noRot="1" noChangeAspect="1" noMove="1" noResize="1" noEditPoints="1" noAdjustHandles="1" noChangeArrowheads="1" noChangeShapeType="1" noTextEdit="1"/>
              </p:cNvSpPr>
              <p:nvPr/>
            </p:nvSpPr>
            <p:spPr>
              <a:xfrm>
                <a:off x="2375132" y="1930792"/>
                <a:ext cx="400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D9D0DA9-3F48-48A0-ABC6-3F0B38583A67}"/>
                  </a:ext>
                </a:extLst>
              </p:cNvPr>
              <p:cNvSpPr txBox="1"/>
              <p:nvPr/>
            </p:nvSpPr>
            <p:spPr bwMode="gray">
              <a:xfrm>
                <a:off x="1102290" y="5472376"/>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sup>
                      </m:sSup>
                    </m:oMath>
                  </m:oMathPara>
                </a14:m>
                <a:endParaRPr lang="en-US" sz="2000" dirty="0" err="1"/>
              </a:p>
            </p:txBody>
          </p:sp>
        </mc:Choice>
        <mc:Fallback xmlns="">
          <p:sp>
            <p:nvSpPr>
              <p:cNvPr id="34" name="TextBox 33">
                <a:extLst>
                  <a:ext uri="{FF2B5EF4-FFF2-40B4-BE49-F238E27FC236}">
                    <a16:creationId xmlns:a16="http://schemas.microsoft.com/office/drawing/2014/main" id="{3D9D0DA9-3F48-48A0-ABC6-3F0B38583A67}"/>
                  </a:ext>
                </a:extLst>
              </p:cNvPr>
              <p:cNvSpPr txBox="1">
                <a:spLocks noRot="1" noChangeAspect="1" noMove="1" noResize="1" noEditPoints="1" noAdjustHandles="1" noChangeArrowheads="1" noChangeShapeType="1" noTextEdit="1"/>
              </p:cNvSpPr>
              <p:nvPr/>
            </p:nvSpPr>
            <p:spPr bwMode="gray">
              <a:xfrm>
                <a:off x="1102290" y="5472376"/>
                <a:ext cx="3323922" cy="423550"/>
              </a:xfrm>
              <a:prstGeom prst="rect">
                <a:avLst/>
              </a:prstGeom>
              <a:blipFill>
                <a:blip r:embed="rId7"/>
                <a:stretch>
                  <a:fillRect b="-289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6CA99CE-F96D-4677-A054-E2363E829665}"/>
              </a:ext>
            </a:extLst>
          </p:cNvPr>
          <p:cNvSpPr txBox="1"/>
          <p:nvPr/>
        </p:nvSpPr>
        <p:spPr bwMode="gray">
          <a:xfrm>
            <a:off x="6948055" y="-185786"/>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36" name="TextBox 35">
            <a:extLst>
              <a:ext uri="{FF2B5EF4-FFF2-40B4-BE49-F238E27FC236}">
                <a16:creationId xmlns:a16="http://schemas.microsoft.com/office/drawing/2014/main" id="{1FBB3B3F-FB41-4038-939C-181D8071EA40}"/>
              </a:ext>
            </a:extLst>
          </p:cNvPr>
          <p:cNvSpPr txBox="1"/>
          <p:nvPr/>
        </p:nvSpPr>
        <p:spPr bwMode="gray">
          <a:xfrm>
            <a:off x="341554" y="3545853"/>
            <a:ext cx="3136151" cy="21177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 step lookahead </a:t>
            </a:r>
          </a:p>
        </p:txBody>
      </p:sp>
      <p:pic>
        <p:nvPicPr>
          <p:cNvPr id="38" name="Picture 37">
            <a:extLst>
              <a:ext uri="{FF2B5EF4-FFF2-40B4-BE49-F238E27FC236}">
                <a16:creationId xmlns:a16="http://schemas.microsoft.com/office/drawing/2014/main" id="{290B213D-6D67-49E3-BC6A-AB7B9380A5AE}"/>
              </a:ext>
            </a:extLst>
          </p:cNvPr>
          <p:cNvPicPr>
            <a:picLocks noChangeAspect="1"/>
          </p:cNvPicPr>
          <p:nvPr/>
        </p:nvPicPr>
        <p:blipFill>
          <a:blip r:embed="rId8"/>
          <a:stretch>
            <a:fillRect/>
          </a:stretch>
        </p:blipFill>
        <p:spPr>
          <a:xfrm>
            <a:off x="5649238" y="847303"/>
            <a:ext cx="3030385" cy="5608871"/>
          </a:xfrm>
          <a:prstGeom prst="rect">
            <a:avLst/>
          </a:prstGeom>
        </p:spPr>
      </p:pic>
      <p:sp>
        <p:nvSpPr>
          <p:cNvPr id="39" name="TextBox 38">
            <a:extLst>
              <a:ext uri="{FF2B5EF4-FFF2-40B4-BE49-F238E27FC236}">
                <a16:creationId xmlns:a16="http://schemas.microsoft.com/office/drawing/2014/main" id="{D75EFFD2-0E41-423D-ACAE-FE19F73FEF7E}"/>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pic>
        <p:nvPicPr>
          <p:cNvPr id="40" name="Picture 39">
            <a:extLst>
              <a:ext uri="{FF2B5EF4-FFF2-40B4-BE49-F238E27FC236}">
                <a16:creationId xmlns:a16="http://schemas.microsoft.com/office/drawing/2014/main" id="{C8619CF3-6D45-4E20-9402-BAE6A641A415}"/>
              </a:ext>
            </a:extLst>
          </p:cNvPr>
          <p:cNvPicPr>
            <a:picLocks noChangeAspect="1"/>
          </p:cNvPicPr>
          <p:nvPr/>
        </p:nvPicPr>
        <p:blipFill>
          <a:blip r:embed="rId9"/>
          <a:stretch>
            <a:fillRect/>
          </a:stretch>
        </p:blipFill>
        <p:spPr>
          <a:xfrm>
            <a:off x="8903222" y="873254"/>
            <a:ext cx="1808221" cy="5556971"/>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4F0B54-D8DF-4677-AD8D-B9C2FD7C8CC4}"/>
                  </a:ext>
                </a:extLst>
              </p:cNvPr>
              <p:cNvSpPr txBox="1"/>
              <p:nvPr/>
            </p:nvSpPr>
            <p:spPr bwMode="gray">
              <a:xfrm>
                <a:off x="1063960" y="6005494"/>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𝜋</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m:oMathPara>
                </a14:m>
                <a:endParaRPr lang="en-US" sz="2000" dirty="0" err="1"/>
              </a:p>
            </p:txBody>
          </p:sp>
        </mc:Choice>
        <mc:Fallback xmlns="">
          <p:sp>
            <p:nvSpPr>
              <p:cNvPr id="29" name="TextBox 28">
                <a:extLst>
                  <a:ext uri="{FF2B5EF4-FFF2-40B4-BE49-F238E27FC236}">
                    <a16:creationId xmlns:a16="http://schemas.microsoft.com/office/drawing/2014/main" id="{454F0B54-D8DF-4677-AD8D-B9C2FD7C8CC4}"/>
                  </a:ext>
                </a:extLst>
              </p:cNvPr>
              <p:cNvSpPr txBox="1">
                <a:spLocks noRot="1" noChangeAspect="1" noMove="1" noResize="1" noEditPoints="1" noAdjustHandles="1" noChangeArrowheads="1" noChangeShapeType="1" noTextEdit="1"/>
              </p:cNvSpPr>
              <p:nvPr/>
            </p:nvSpPr>
            <p:spPr bwMode="gray">
              <a:xfrm>
                <a:off x="1063960" y="6005494"/>
                <a:ext cx="3323922" cy="423550"/>
              </a:xfrm>
              <a:prstGeom prst="rect">
                <a:avLst/>
              </a:prstGeom>
              <a:blipFill>
                <a:blip r:embed="rId10"/>
                <a:stretch>
                  <a:fillRect b="-857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FEC62C5-745C-49B2-99DA-CD51DB36E722}"/>
              </a:ext>
            </a:extLst>
          </p:cNvPr>
          <p:cNvSpPr txBox="1"/>
          <p:nvPr/>
        </p:nvSpPr>
        <p:spPr bwMode="gray">
          <a:xfrm>
            <a:off x="249132" y="551476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Evaluate:</a:t>
            </a:r>
          </a:p>
        </p:txBody>
      </p:sp>
      <p:sp>
        <p:nvSpPr>
          <p:cNvPr id="33" name="TextBox 32">
            <a:extLst>
              <a:ext uri="{FF2B5EF4-FFF2-40B4-BE49-F238E27FC236}">
                <a16:creationId xmlns:a16="http://schemas.microsoft.com/office/drawing/2014/main" id="{AD8FD214-A2B9-4338-B73E-4E1149128725}"/>
              </a:ext>
            </a:extLst>
          </p:cNvPr>
          <p:cNvSpPr txBox="1"/>
          <p:nvPr/>
        </p:nvSpPr>
        <p:spPr bwMode="gray">
          <a:xfrm>
            <a:off x="274469" y="603518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Improve:</a:t>
            </a:r>
          </a:p>
        </p:txBody>
      </p:sp>
      <p:sp>
        <p:nvSpPr>
          <p:cNvPr id="3" name="TextBox 2">
            <a:extLst>
              <a:ext uri="{FF2B5EF4-FFF2-40B4-BE49-F238E27FC236}">
                <a16:creationId xmlns:a16="http://schemas.microsoft.com/office/drawing/2014/main" id="{D4DB39AC-0D4D-4E6B-BBE1-BB3FCCA3D956}"/>
              </a:ext>
            </a:extLst>
          </p:cNvPr>
          <p:cNvSpPr txBox="1"/>
          <p:nvPr/>
        </p:nvSpPr>
        <p:spPr bwMode="gray">
          <a:xfrm>
            <a:off x="4186207" y="6067423"/>
            <a:ext cx="1085248" cy="2933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i="1" dirty="0">
                <a:solidFill>
                  <a:schemeClr val="accent1"/>
                </a:solidFill>
              </a:rPr>
              <a:t>Greedy!</a:t>
            </a:r>
          </a:p>
        </p:txBody>
      </p:sp>
      <p:sp>
        <p:nvSpPr>
          <p:cNvPr id="31" name="TextBox 30">
            <a:extLst>
              <a:ext uri="{FF2B5EF4-FFF2-40B4-BE49-F238E27FC236}">
                <a16:creationId xmlns:a16="http://schemas.microsoft.com/office/drawing/2014/main" id="{821EB204-3BBA-48B8-86AF-BE4B2AFDC183}"/>
              </a:ext>
            </a:extLst>
          </p:cNvPr>
          <p:cNvSpPr txBox="1"/>
          <p:nvPr/>
        </p:nvSpPr>
        <p:spPr bwMode="gray">
          <a:xfrm>
            <a:off x="2724751" y="4856683"/>
            <a:ext cx="10852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current Reward</a:t>
            </a:r>
          </a:p>
        </p:txBody>
      </p:sp>
      <p:sp>
        <p:nvSpPr>
          <p:cNvPr id="37" name="TextBox 36">
            <a:extLst>
              <a:ext uri="{FF2B5EF4-FFF2-40B4-BE49-F238E27FC236}">
                <a16:creationId xmlns:a16="http://schemas.microsoft.com/office/drawing/2014/main" id="{43D1E02C-4C5D-42FE-A8C9-99F0D5B51054}"/>
              </a:ext>
            </a:extLst>
          </p:cNvPr>
          <p:cNvSpPr txBox="1"/>
          <p:nvPr/>
        </p:nvSpPr>
        <p:spPr bwMode="gray">
          <a:xfrm>
            <a:off x="3809497" y="4857348"/>
            <a:ext cx="13319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discounted future Reward</a:t>
            </a:r>
          </a:p>
        </p:txBody>
      </p:sp>
    </p:spTree>
    <p:extLst>
      <p:ext uri="{BB962C8B-B14F-4D97-AF65-F5344CB8AC3E}">
        <p14:creationId xmlns:p14="http://schemas.microsoft.com/office/powerpoint/2010/main" val="24695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6" grpId="0"/>
      <p:bldP spid="29" grpId="0"/>
      <p:bldP spid="30" grpId="0"/>
      <p:bldP spid="33" grpId="0"/>
      <p:bldP spid="3" grpId="0"/>
      <p:bldP spid="31"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2827-37F3-44FC-9FC4-95CC4C902450}"/>
              </a:ext>
            </a:extLst>
          </p:cNvPr>
          <p:cNvSpPr>
            <a:spLocks noGrp="1"/>
          </p:cNvSpPr>
          <p:nvPr>
            <p:ph type="title"/>
          </p:nvPr>
        </p:nvSpPr>
        <p:spPr/>
        <p:txBody>
          <a:bodyPr/>
          <a:lstStyle/>
          <a:p>
            <a:r>
              <a:rPr lang="en-US" dirty="0"/>
              <a:t>Monte Carlo Policy Evaluation</a:t>
            </a:r>
          </a:p>
        </p:txBody>
      </p:sp>
      <p:sp>
        <p:nvSpPr>
          <p:cNvPr id="3" name="Content Placeholder 2">
            <a:extLst>
              <a:ext uri="{FF2B5EF4-FFF2-40B4-BE49-F238E27FC236}">
                <a16:creationId xmlns:a16="http://schemas.microsoft.com/office/drawing/2014/main" id="{D03EDBC2-5A5D-4851-915A-A41F8562E062}"/>
              </a:ext>
            </a:extLst>
          </p:cNvPr>
          <p:cNvSpPr>
            <a:spLocks noGrp="1"/>
          </p:cNvSpPr>
          <p:nvPr>
            <p:ph idx="1"/>
          </p:nvPr>
        </p:nvSpPr>
        <p:spPr>
          <a:xfrm>
            <a:off x="478369" y="1213308"/>
            <a:ext cx="11473384" cy="871801"/>
          </a:xfrm>
        </p:spPr>
        <p:txBody>
          <a:bodyPr/>
          <a:lstStyle/>
          <a:p>
            <a:r>
              <a:rPr lang="en-US" dirty="0"/>
              <a:t>Sample the rewards for each action across multiple Episodes</a:t>
            </a:r>
          </a:p>
          <a:p>
            <a:r>
              <a:rPr lang="en-US" dirty="0"/>
              <a:t>Similar to what we have seen in the Multi-Armed Bandits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06B551-E9BF-4BE2-ACDB-27E62ACCBC4C}"/>
                  </a:ext>
                </a:extLst>
              </p:cNvPr>
              <p:cNvSpPr txBox="1"/>
              <p:nvPr/>
            </p:nvSpPr>
            <p:spPr bwMode="gray">
              <a:xfrm>
                <a:off x="1756063" y="2258719"/>
                <a:ext cx="5953992" cy="215395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2000" dirty="0">
                    <a:latin typeface="Cambria Math" panose="02040503050406030204" pitchFamily="18" charset="0"/>
                  </a:rPr>
                  <a:t>Discounted Rewards for an episode ending at time T&gt;t </a:t>
                </a:r>
                <a:endParaRPr lang="en-US" sz="2000" b="0" dirty="0">
                  <a:latin typeface="Cambria Math" panose="02040503050406030204" pitchFamily="18" charset="0"/>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sSub>
                        <m:sSubPr>
                          <m:ctrlPr>
                            <a:rPr lang="en-US" sz="2000" i="1" smtClean="0">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𝛾</m:t>
                              </m:r>
                            </m:e>
                            <m:sub>
                              <m:r>
                                <a:rPr lang="en-US" sz="2000" i="1">
                                  <a:latin typeface="Cambria Math" panose="02040503050406030204" pitchFamily="18" charset="0"/>
                                </a:rPr>
                                <m:t> </m:t>
                              </m:r>
                            </m:sub>
                            <m:sup>
                              <m:r>
                                <a:rPr lang="en-US" sz="2000" b="0" i="1" smtClean="0">
                                  <a:latin typeface="Cambria Math" panose="02040503050406030204" pitchFamily="18" charset="0"/>
                                </a:rPr>
                                <m:t>2</m:t>
                              </m:r>
                            </m:sup>
                          </m:sSubSup>
                          <m:r>
                            <a:rPr lang="en-US" sz="2000" i="1">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sub>
                            <m:sup>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1</m:t>
                              </m:r>
                            </m:sup>
                          </m:sSubSup>
                          <m:r>
                            <a:rPr lang="en-US" sz="2000" i="1">
                              <a:latin typeface="Cambria Math" panose="02040503050406030204" pitchFamily="18" charset="0"/>
                            </a:rPr>
                            <m:t>𝑅</m:t>
                          </m:r>
                        </m:e>
                        <m:sub>
                          <m:r>
                            <a:rPr lang="en-US" sz="2000" b="0" i="1" smtClean="0">
                              <a:latin typeface="Cambria Math" panose="02040503050406030204" pitchFamily="18" charset="0"/>
                            </a:rPr>
                            <m:t>𝑇</m:t>
                          </m:r>
                        </m:sub>
                      </m:sSub>
                    </m:oMath>
                  </m:oMathPara>
                </a14:m>
                <a:endParaRPr lang="en-US" sz="2000" i="1" dirty="0">
                  <a:latin typeface="Cambria Math" panose="02040503050406030204" pitchFamily="18" charset="0"/>
                </a:endParaRPr>
              </a:p>
              <a:p>
                <a:pPr>
                  <a:spcBef>
                    <a:spcPts val="300"/>
                  </a:spcBef>
                  <a:spcAft>
                    <a:spcPts val="300"/>
                  </a:spcAft>
                  <a:buClr>
                    <a:schemeClr val="accent1"/>
                  </a:buClr>
                  <a:buSzPct val="90000"/>
                </a:pPr>
                <a:endParaRPr lang="en-US" sz="2000" i="1" dirty="0">
                  <a:latin typeface="Cambria Math" panose="02040503050406030204" pitchFamily="18" charset="0"/>
                </a:endParaRPr>
              </a:p>
              <a:p>
                <a:pPr>
                  <a:spcBef>
                    <a:spcPts val="300"/>
                  </a:spcBef>
                  <a:spcAft>
                    <a:spcPts val="300"/>
                  </a:spcAft>
                  <a:buClr>
                    <a:schemeClr val="accent1"/>
                  </a:buClr>
                  <a:buSzPct val="90000"/>
                </a:pPr>
                <a:r>
                  <a:rPr lang="en-US" sz="2000" dirty="0">
                    <a:latin typeface="Cambria Math" panose="02040503050406030204" pitchFamily="18" charset="0"/>
                  </a:rPr>
                  <a:t>Value function is the Expected Return</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𝐺</m:t>
                          </m:r>
                        </m:e>
                        <m:sub>
                          <m:r>
                            <a:rPr lang="en-US" sz="2000" i="1">
                              <a:latin typeface="Cambria Math" panose="02040503050406030204" pitchFamily="18" charset="0"/>
                            </a:rPr>
                            <m:t>𝑡</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4" name="TextBox 3">
                <a:extLst>
                  <a:ext uri="{FF2B5EF4-FFF2-40B4-BE49-F238E27FC236}">
                    <a16:creationId xmlns:a16="http://schemas.microsoft.com/office/drawing/2014/main" id="{4006B551-E9BF-4BE2-ACDB-27E62ACCBC4C}"/>
                  </a:ext>
                </a:extLst>
              </p:cNvPr>
              <p:cNvSpPr txBox="1">
                <a:spLocks noRot="1" noChangeAspect="1" noMove="1" noResize="1" noEditPoints="1" noAdjustHandles="1" noChangeArrowheads="1" noChangeShapeType="1" noTextEdit="1"/>
              </p:cNvSpPr>
              <p:nvPr/>
            </p:nvSpPr>
            <p:spPr bwMode="gray">
              <a:xfrm>
                <a:off x="1756063" y="2258719"/>
                <a:ext cx="5953992" cy="2153953"/>
              </a:xfrm>
              <a:prstGeom prst="rect">
                <a:avLst/>
              </a:prstGeom>
              <a:blipFill>
                <a:blip r:embed="rId2"/>
                <a:stretch>
                  <a:fillRect l="-2559" t="-3683" r="-27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D24ACB-658B-4BEB-8048-0955D07D4506}"/>
                  </a:ext>
                </a:extLst>
              </p:cNvPr>
              <p:cNvSpPr txBox="1">
                <a:spLocks/>
              </p:cNvSpPr>
              <p:nvPr/>
            </p:nvSpPr>
            <p:spPr bwMode="gray">
              <a:xfrm>
                <a:off x="478369" y="5728856"/>
                <a:ext cx="11473384" cy="312201"/>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Multiple episodes necessary to update the state value function under a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oMath>
                </a14:m>
                <a:endParaRPr lang="en-US" dirty="0"/>
              </a:p>
            </p:txBody>
          </p:sp>
        </mc:Choice>
        <mc:Fallback xmlns="">
          <p:sp>
            <p:nvSpPr>
              <p:cNvPr id="5" name="Content Placeholder 2">
                <a:extLst>
                  <a:ext uri="{FF2B5EF4-FFF2-40B4-BE49-F238E27FC236}">
                    <a16:creationId xmlns:a16="http://schemas.microsoft.com/office/drawing/2014/main" id="{09D24ACB-658B-4BEB-8048-0955D07D4506}"/>
                  </a:ext>
                </a:extLst>
              </p:cNvPr>
              <p:cNvSpPr txBox="1">
                <a:spLocks noRot="1" noChangeAspect="1" noMove="1" noResize="1" noEditPoints="1" noAdjustHandles="1" noChangeArrowheads="1" noChangeShapeType="1" noTextEdit="1"/>
              </p:cNvSpPr>
              <p:nvPr/>
            </p:nvSpPr>
            <p:spPr bwMode="gray">
              <a:xfrm>
                <a:off x="478369" y="5728856"/>
                <a:ext cx="11473384" cy="312201"/>
              </a:xfrm>
              <a:prstGeom prst="rect">
                <a:avLst/>
              </a:prstGeom>
              <a:blipFill>
                <a:blip r:embed="rId3"/>
                <a:stretch>
                  <a:fillRect l="-1275" t="-17647" b="-45098"/>
                </a:stretch>
              </a:blipFill>
            </p:spPr>
            <p:txBody>
              <a:bodyPr/>
              <a:lstStyle/>
              <a:p>
                <a:r>
                  <a:rPr lang="en-US">
                    <a:noFill/>
                  </a:rPr>
                  <a:t> </a:t>
                </a:r>
              </a:p>
            </p:txBody>
          </p:sp>
        </mc:Fallback>
      </mc:AlternateContent>
    </p:spTree>
    <p:extLst>
      <p:ext uri="{BB962C8B-B14F-4D97-AF65-F5344CB8AC3E}">
        <p14:creationId xmlns:p14="http://schemas.microsoft.com/office/powerpoint/2010/main" val="16963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054C4-DE45-262B-C424-AB1B59B8495A}"/>
              </a:ext>
            </a:extLst>
          </p:cNvPr>
          <p:cNvSpPr>
            <a:spLocks noGrp="1"/>
          </p:cNvSpPr>
          <p:nvPr>
            <p:ph type="title"/>
          </p:nvPr>
        </p:nvSpPr>
        <p:spPr/>
        <p:txBody>
          <a:bodyPr/>
          <a:lstStyle/>
          <a:p>
            <a:r>
              <a:rPr lang="en-US" dirty="0"/>
              <a:t>The Problem of Reinforcement Learning</a:t>
            </a:r>
          </a:p>
        </p:txBody>
      </p:sp>
      <p:sp>
        <p:nvSpPr>
          <p:cNvPr id="3" name="Content Placeholder 2">
            <a:extLst>
              <a:ext uri="{FF2B5EF4-FFF2-40B4-BE49-F238E27FC236}">
                <a16:creationId xmlns:a16="http://schemas.microsoft.com/office/drawing/2014/main" id="{5B0724B4-F2ED-1987-F486-1DE15DB61876}"/>
              </a:ext>
            </a:extLst>
          </p:cNvPr>
          <p:cNvSpPr>
            <a:spLocks noGrp="1"/>
          </p:cNvSpPr>
          <p:nvPr>
            <p:ph idx="1"/>
          </p:nvPr>
        </p:nvSpPr>
        <p:spPr>
          <a:xfrm>
            <a:off x="1918677" y="2440323"/>
            <a:ext cx="8354646" cy="692497"/>
          </a:xfrm>
        </p:spPr>
        <p:txBody>
          <a:bodyPr/>
          <a:lstStyle/>
          <a:p>
            <a:pPr algn="ctr"/>
            <a:r>
              <a:rPr lang="en-US" sz="2800" b="1" dirty="0"/>
              <a:t>Learn to Make Decisions by Interacting with an Environment</a:t>
            </a:r>
          </a:p>
        </p:txBody>
      </p:sp>
    </p:spTree>
    <p:extLst>
      <p:ext uri="{BB962C8B-B14F-4D97-AF65-F5344CB8AC3E}">
        <p14:creationId xmlns:p14="http://schemas.microsoft.com/office/powerpoint/2010/main" val="3340806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11B5-A433-4038-80A6-730C43C28A21}"/>
              </a:ext>
            </a:extLst>
          </p:cNvPr>
          <p:cNvSpPr>
            <a:spLocks noGrp="1"/>
          </p:cNvSpPr>
          <p:nvPr>
            <p:ph type="title"/>
          </p:nvPr>
        </p:nvSpPr>
        <p:spPr/>
        <p:txBody>
          <a:bodyPr/>
          <a:lstStyle/>
          <a:p>
            <a:r>
              <a:rPr lang="en-US" dirty="0"/>
              <a:t>Incremental </a:t>
            </a:r>
            <a:r>
              <a:rPr lang="en-US"/>
              <a:t>Mean Trick</a:t>
            </a:r>
            <a:endParaRPr lang="en-US" dirty="0"/>
          </a:p>
        </p:txBody>
      </p:sp>
      <p:pic>
        <p:nvPicPr>
          <p:cNvPr id="4" name="Picture 3">
            <a:extLst>
              <a:ext uri="{FF2B5EF4-FFF2-40B4-BE49-F238E27FC236}">
                <a16:creationId xmlns:a16="http://schemas.microsoft.com/office/drawing/2014/main" id="{B16F67E1-43C2-48F5-99AF-189A1BE26FE6}"/>
              </a:ext>
            </a:extLst>
          </p:cNvPr>
          <p:cNvPicPr>
            <a:picLocks noChangeAspect="1"/>
          </p:cNvPicPr>
          <p:nvPr/>
        </p:nvPicPr>
        <p:blipFill>
          <a:blip r:embed="rId2"/>
          <a:stretch>
            <a:fillRect/>
          </a:stretch>
        </p:blipFill>
        <p:spPr>
          <a:xfrm>
            <a:off x="1081521" y="1084118"/>
            <a:ext cx="7716115" cy="4723492"/>
          </a:xfrm>
          <a:prstGeom prst="rect">
            <a:avLst/>
          </a:prstGeom>
        </p:spPr>
      </p:pic>
      <p:sp>
        <p:nvSpPr>
          <p:cNvPr id="5" name="Rectangle 4">
            <a:extLst>
              <a:ext uri="{FF2B5EF4-FFF2-40B4-BE49-F238E27FC236}">
                <a16:creationId xmlns:a16="http://schemas.microsoft.com/office/drawing/2014/main" id="{E9F2C1B4-9863-4A2A-BF07-CD7D7B847EBB}"/>
              </a:ext>
            </a:extLst>
          </p:cNvPr>
          <p:cNvSpPr/>
          <p:nvPr/>
        </p:nvSpPr>
        <p:spPr>
          <a:xfrm>
            <a:off x="1261629" y="6462052"/>
            <a:ext cx="10653279" cy="276999"/>
          </a:xfrm>
          <a:prstGeom prst="rect">
            <a:avLst/>
          </a:prstGeom>
        </p:spPr>
        <p:txBody>
          <a:bodyPr wrap="square">
            <a:sp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https://www.davidsilver.uk/wp-content/uploads/2020/03/MC-TD.pdf</a:t>
            </a:r>
          </a:p>
        </p:txBody>
      </p:sp>
    </p:spTree>
    <p:extLst>
      <p:ext uri="{BB962C8B-B14F-4D97-AF65-F5344CB8AC3E}">
        <p14:creationId xmlns:p14="http://schemas.microsoft.com/office/powerpoint/2010/main" val="2324574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7FB1-858E-4293-96F9-5A957B08B3DF}"/>
              </a:ext>
            </a:extLst>
          </p:cNvPr>
          <p:cNvSpPr>
            <a:spLocks noGrp="1"/>
          </p:cNvSpPr>
          <p:nvPr>
            <p:ph type="title"/>
          </p:nvPr>
        </p:nvSpPr>
        <p:spPr/>
        <p:txBody>
          <a:bodyPr/>
          <a:lstStyle/>
          <a:p>
            <a:r>
              <a:rPr lang="en-US" dirty="0"/>
              <a:t>Incremental Monte Carlo Updates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051C29-3B4B-4508-A9B0-84C85E86EB2B}"/>
                  </a:ext>
                </a:extLst>
              </p:cNvPr>
              <p:cNvSpPr>
                <a:spLocks noGrp="1"/>
              </p:cNvSpPr>
              <p:nvPr>
                <p:ph idx="1"/>
              </p:nvPr>
            </p:nvSpPr>
            <p:spPr>
              <a:xfrm>
                <a:off x="734291" y="1294232"/>
                <a:ext cx="10838438" cy="3297313"/>
              </a:xfrm>
            </p:spPr>
            <p:txBody>
              <a:bodyPr/>
              <a:lstStyle/>
              <a:p>
                <a:r>
                  <a:rPr lang="en-US" dirty="0"/>
                  <a:t>Updates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oMath>
                </a14:m>
                <a:r>
                  <a:rPr lang="en-US" dirty="0"/>
                  <a:t> after </a:t>
                </a:r>
                <a:r>
                  <a:rPr lang="en-US" u="sng" dirty="0"/>
                  <a:t>each</a:t>
                </a:r>
                <a:r>
                  <a:rPr lang="en-US" dirty="0"/>
                  <a:t> episode</a:t>
                </a:r>
              </a:p>
              <a:p>
                <a:pPr marL="342900" indent="-342900">
                  <a:buFont typeface="Arial" panose="020B0604020202020204" pitchFamily="34" charset="0"/>
                  <a:buChar char="•"/>
                </a:pPr>
                <a:r>
                  <a:rPr lang="en-US" dirty="0"/>
                  <a:t>Increments visits </a:t>
                </a:r>
                <a14:m>
                  <m:oMath xmlns:m="http://schemas.openxmlformats.org/officeDocument/2006/math">
                    <m:r>
                      <m:rPr>
                        <m:sty m:val="p"/>
                      </m:rPr>
                      <a:rPr lang="en-US" b="0" i="0" smtClean="0">
                        <a:latin typeface="Cambria Math" panose="02040503050406030204" pitchFamily="18" charset="0"/>
                      </a:rPr>
                      <m:t>N</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a14:m>
                <a:endParaRPr lang="en-US" dirty="0"/>
              </a:p>
              <a:p>
                <a:pPr marL="342900" indent="-342900">
                  <a:buFont typeface="Arial" panose="020B0604020202020204" pitchFamily="34" charset="0"/>
                  <a:buChar char="•"/>
                </a:pPr>
                <a:r>
                  <a:rPr lang="en-US" dirty="0"/>
                  <a:t>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m:rPr>
                            <m:sty m:val="p"/>
                          </m:rPr>
                          <a:rPr lang="en-US">
                            <a:latin typeface="Cambria Math" panose="02040503050406030204" pitchFamily="18" charset="0"/>
                          </a:rPr>
                          <m:t>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oMath>
                </a14:m>
                <a:r>
                  <a:rPr lang="en-US" dirty="0"/>
                  <a:t> </a:t>
                </a:r>
              </a:p>
              <a:p>
                <a:endParaRPr lang="en-US" dirty="0"/>
              </a:p>
              <a:p>
                <a:r>
                  <a:rPr lang="en-US" dirty="0"/>
                  <a:t>We are essentially tracking a running average, in other words, we are forgetting older episodes. Rate of forgetting can be further parameterized with a learning factor </a:t>
                </a:r>
                <a:r>
                  <a:rPr lang="en-US" dirty="0">
                    <a:solidFill>
                      <a:srgbClr val="C00000"/>
                    </a:solidFill>
                  </a:rPr>
                  <a:t>alpha</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oMath>
                  </m:oMathPara>
                </a14:m>
                <a:endParaRPr lang="en-US" dirty="0"/>
              </a:p>
              <a:p>
                <a:endParaRPr lang="en-US" dirty="0"/>
              </a:p>
            </p:txBody>
          </p:sp>
        </mc:Choice>
        <mc:Fallback xmlns="">
          <p:sp>
            <p:nvSpPr>
              <p:cNvPr id="8" name="Content Placeholder 2">
                <a:extLst>
                  <a:ext uri="{FF2B5EF4-FFF2-40B4-BE49-F238E27FC236}">
                    <a16:creationId xmlns:a16="http://schemas.microsoft.com/office/drawing/2014/main" id="{27051C29-3B4B-4508-A9B0-84C85E86EB2B}"/>
                  </a:ext>
                </a:extLst>
              </p:cNvPr>
              <p:cNvSpPr>
                <a:spLocks noGrp="1" noRot="1" noChangeAspect="1" noMove="1" noResize="1" noEditPoints="1" noAdjustHandles="1" noChangeArrowheads="1" noChangeShapeType="1" noTextEdit="1"/>
              </p:cNvSpPr>
              <p:nvPr>
                <p:ph idx="1"/>
              </p:nvPr>
            </p:nvSpPr>
            <p:spPr>
              <a:xfrm>
                <a:off x="734291" y="1294232"/>
                <a:ext cx="10838438" cy="3297313"/>
              </a:xfrm>
              <a:blipFill>
                <a:blip r:embed="rId3"/>
                <a:stretch>
                  <a:fillRect l="-1350" t="-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A408B0F-94E1-4BE7-8F28-1CB10B7FE76E}"/>
                  </a:ext>
                </a:extLst>
              </p:cNvPr>
              <p:cNvSpPr txBox="1">
                <a:spLocks/>
              </p:cNvSpPr>
              <p:nvPr/>
            </p:nvSpPr>
            <p:spPr bwMode="gray">
              <a:xfrm>
                <a:off x="672022" y="5651003"/>
                <a:ext cx="9930889" cy="1046505"/>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1800" u="sng" dirty="0"/>
                  <a:t>Caveats:</a:t>
                </a:r>
                <a:r>
                  <a:rPr lang="en-US" sz="1800" dirty="0"/>
                  <a:t> </a:t>
                </a:r>
              </a:p>
              <a:p>
                <a:pPr marL="285750" indent="-285750">
                  <a:lnSpc>
                    <a:spcPct val="100000"/>
                  </a:lnSpc>
                  <a:buFont typeface="Arial" panose="020B0604020202020204" pitchFamily="34" charset="0"/>
                  <a:buChar char="•"/>
                </a:pPr>
                <a:r>
                  <a:rPr lang="en-US" sz="1800" dirty="0"/>
                  <a:t>Requires complete episodes must terminate (reach terminal state)</a:t>
                </a:r>
              </a:p>
              <a:p>
                <a:pPr marL="285750" indent="-285750">
                  <a:lnSpc>
                    <a:spcPct val="100000"/>
                  </a:lnSpc>
                  <a:buFont typeface="Arial" panose="020B0604020202020204" pitchFamily="34" charset="0"/>
                  <a:buChar char="•"/>
                </a:pPr>
                <a:r>
                  <a:rPr lang="en-US" sz="1800" dirty="0"/>
                  <a:t>High variance, low bias (because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𝐺</m:t>
                        </m:r>
                      </m:e>
                      <m:sub>
                        <m:r>
                          <a:rPr lang="en-US" sz="1800" i="1">
                            <a:latin typeface="Cambria Math" panose="02040503050406030204" pitchFamily="18" charset="0"/>
                          </a:rPr>
                          <m:t>𝑡</m:t>
                        </m:r>
                      </m:sub>
                    </m:sSub>
                    <m:r>
                      <a:rPr lang="en-US" sz="1800" i="1">
                        <a:latin typeface="Cambria Math" panose="02040503050406030204" pitchFamily="18" charset="0"/>
                      </a:rPr>
                      <m:t> </m:t>
                    </m:r>
                  </m:oMath>
                </a14:m>
                <a:r>
                  <a:rPr lang="en-US" sz="1800" dirty="0"/>
                  <a:t> is an unbiased estimate of future rewards)</a:t>
                </a:r>
              </a:p>
            </p:txBody>
          </p:sp>
        </mc:Choice>
        <mc:Fallback xmlns="">
          <p:sp>
            <p:nvSpPr>
              <p:cNvPr id="6" name="Content Placeholder 2">
                <a:extLst>
                  <a:ext uri="{FF2B5EF4-FFF2-40B4-BE49-F238E27FC236}">
                    <a16:creationId xmlns:a16="http://schemas.microsoft.com/office/drawing/2014/main" id="{8A408B0F-94E1-4BE7-8F28-1CB10B7FE76E}"/>
                  </a:ext>
                </a:extLst>
              </p:cNvPr>
              <p:cNvSpPr txBox="1">
                <a:spLocks noRot="1" noChangeAspect="1" noMove="1" noResize="1" noEditPoints="1" noAdjustHandles="1" noChangeArrowheads="1" noChangeShapeType="1" noTextEdit="1"/>
              </p:cNvSpPr>
              <p:nvPr/>
            </p:nvSpPr>
            <p:spPr bwMode="gray">
              <a:xfrm>
                <a:off x="672022" y="5651003"/>
                <a:ext cx="9930889" cy="1046505"/>
              </a:xfrm>
              <a:prstGeom prst="rect">
                <a:avLst/>
              </a:prstGeom>
              <a:blipFill>
                <a:blip r:embed="rId2"/>
                <a:stretch>
                  <a:fillRect l="-1412" t="-7558" b="-1162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65845DD-C1AE-4665-A633-D0532FB49140}"/>
              </a:ext>
            </a:extLst>
          </p:cNvPr>
          <p:cNvSpPr/>
          <p:nvPr/>
        </p:nvSpPr>
        <p:spPr>
          <a:xfrm>
            <a:off x="672022" y="4534329"/>
            <a:ext cx="10983757"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Non-stationary estimator</a:t>
            </a:r>
          </a:p>
          <a:p>
            <a:pPr marL="285750" indent="-285750">
              <a:buFont typeface="Arial" panose="020B0604020202020204" pitchFamily="34" charset="0"/>
              <a:buChar char="•"/>
            </a:pPr>
            <a:r>
              <a:rPr lang="en-US" dirty="0"/>
              <a:t>Memoryless algorithms</a:t>
            </a:r>
          </a:p>
        </p:txBody>
      </p:sp>
    </p:spTree>
    <p:extLst>
      <p:ext uri="{BB962C8B-B14F-4D97-AF65-F5344CB8AC3E}">
        <p14:creationId xmlns:p14="http://schemas.microsoft.com/office/powerpoint/2010/main" val="3587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FB2A-6DD8-49F9-A8B3-8332D580B6CB}"/>
              </a:ext>
            </a:extLst>
          </p:cNvPr>
          <p:cNvSpPr>
            <a:spLocks noGrp="1"/>
          </p:cNvSpPr>
          <p:nvPr>
            <p:ph type="title"/>
          </p:nvPr>
        </p:nvSpPr>
        <p:spPr/>
        <p:txBody>
          <a:bodyPr/>
          <a:lstStyle/>
          <a:p>
            <a:r>
              <a:rPr lang="en-US" dirty="0"/>
              <a:t>Temporal Difference Learning</a:t>
            </a:r>
          </a:p>
        </p:txBody>
      </p:sp>
      <p:sp>
        <p:nvSpPr>
          <p:cNvPr id="3" name="Content Placeholder 2">
            <a:extLst>
              <a:ext uri="{FF2B5EF4-FFF2-40B4-BE49-F238E27FC236}">
                <a16:creationId xmlns:a16="http://schemas.microsoft.com/office/drawing/2014/main" id="{4E04B9C7-103F-450D-BBB6-9868621CD338}"/>
              </a:ext>
            </a:extLst>
          </p:cNvPr>
          <p:cNvSpPr>
            <a:spLocks noGrp="1"/>
          </p:cNvSpPr>
          <p:nvPr>
            <p:ph idx="1"/>
          </p:nvPr>
        </p:nvSpPr>
        <p:spPr>
          <a:xfrm>
            <a:off x="478369" y="1213308"/>
            <a:ext cx="11473384" cy="1206997"/>
          </a:xfrm>
        </p:spPr>
        <p:txBody>
          <a:bodyPr/>
          <a:lstStyle/>
          <a:p>
            <a:r>
              <a:rPr lang="en-US" dirty="0"/>
              <a:t>Recalling Policy Iteration</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21239B-6D52-4121-9899-DDC2CB920692}"/>
                  </a:ext>
                </a:extLst>
              </p:cNvPr>
              <p:cNvSpPr txBox="1"/>
              <p:nvPr/>
            </p:nvSpPr>
            <p:spPr bwMode="gray">
              <a:xfrm>
                <a:off x="1649545" y="1669303"/>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1</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sup>
                      </m:sSup>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  </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𝑡</m:t>
                          </m:r>
                          <m:r>
                            <a:rPr lang="en-US" sz="2000" b="0" i="1" smtClean="0">
                              <a:latin typeface="Cambria Math" panose="02040503050406030204" pitchFamily="18" charset="0"/>
                            </a:rPr>
                            <m:t> ~</m:t>
                          </m:r>
                        </m:sub>
                      </m:sSub>
                      <m:r>
                        <a:rPr lang="en-US" sz="2000" i="1">
                          <a:latin typeface="Cambria Math" panose="02040503050406030204" pitchFamily="18" charset="0"/>
                          <a:ea typeface="Cambria Math" panose="02040503050406030204" pitchFamily="18" charset="0"/>
                        </a:rPr>
                        <m:t>𝜋</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oMath>
                  </m:oMathPara>
                </a14:m>
                <a:endParaRPr lang="en-US" sz="2000" dirty="0" err="1"/>
              </a:p>
              <a:p>
                <a:pPr>
                  <a:spcBef>
                    <a:spcPts val="300"/>
                  </a:spcBef>
                  <a:spcAft>
                    <a:spcPts val="300"/>
                  </a:spcAft>
                  <a:buClr>
                    <a:schemeClr val="accent1"/>
                  </a:buClr>
                  <a:buSzPct val="90000"/>
                </a:pPr>
                <a:endParaRPr lang="en-US" sz="2000" dirty="0" err="1"/>
              </a:p>
            </p:txBody>
          </p:sp>
        </mc:Choice>
        <mc:Fallback xmlns="">
          <p:sp>
            <p:nvSpPr>
              <p:cNvPr id="4" name="TextBox 3">
                <a:extLst>
                  <a:ext uri="{FF2B5EF4-FFF2-40B4-BE49-F238E27FC236}">
                    <a16:creationId xmlns:a16="http://schemas.microsoft.com/office/drawing/2014/main" id="{7021239B-6D52-4121-9899-DDC2CB920692}"/>
                  </a:ext>
                </a:extLst>
              </p:cNvPr>
              <p:cNvSpPr txBox="1">
                <a:spLocks noRot="1" noChangeAspect="1" noMove="1" noResize="1" noEditPoints="1" noAdjustHandles="1" noChangeArrowheads="1" noChangeShapeType="1" noTextEdit="1"/>
              </p:cNvSpPr>
              <p:nvPr/>
            </p:nvSpPr>
            <p:spPr bwMode="gray">
              <a:xfrm>
                <a:off x="1649545" y="1669303"/>
                <a:ext cx="3323922" cy="423550"/>
              </a:xfrm>
              <a:prstGeom prst="rect">
                <a:avLst/>
              </a:prstGeom>
              <a:blipFill>
                <a:blip r:embed="rId2"/>
                <a:stretch>
                  <a:fillRect l="-2018" r="-63670" b="-826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E36104D-0742-45AA-883D-253848E835C3}"/>
              </a:ext>
            </a:extLst>
          </p:cNvPr>
          <p:cNvSpPr/>
          <p:nvPr/>
        </p:nvSpPr>
        <p:spPr bwMode="gray">
          <a:xfrm>
            <a:off x="3165764" y="2374584"/>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TextBox 5">
            <a:extLst>
              <a:ext uri="{FF2B5EF4-FFF2-40B4-BE49-F238E27FC236}">
                <a16:creationId xmlns:a16="http://schemas.microsoft.com/office/drawing/2014/main" id="{3220044F-A711-4FAB-AA67-B51429F2AB13}"/>
              </a:ext>
            </a:extLst>
          </p:cNvPr>
          <p:cNvSpPr txBox="1"/>
          <p:nvPr/>
        </p:nvSpPr>
        <p:spPr bwMode="gray">
          <a:xfrm>
            <a:off x="9338499" y="474684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TD-Error</a:t>
            </a:r>
          </a:p>
        </p:txBody>
      </p:sp>
      <p:cxnSp>
        <p:nvCxnSpPr>
          <p:cNvPr id="8" name="Connector: Elbow 7">
            <a:extLst>
              <a:ext uri="{FF2B5EF4-FFF2-40B4-BE49-F238E27FC236}">
                <a16:creationId xmlns:a16="http://schemas.microsoft.com/office/drawing/2014/main" id="{3039E56D-566C-4C30-BC70-28B0F15B2DE5}"/>
              </a:ext>
            </a:extLst>
          </p:cNvPr>
          <p:cNvCxnSpPr>
            <a:cxnSpLocks/>
            <a:stCxn id="20" idx="2"/>
            <a:endCxn id="6" idx="1"/>
          </p:cNvCxnSpPr>
          <p:nvPr/>
        </p:nvCxnSpPr>
        <p:spPr bwMode="gray">
          <a:xfrm rot="16200000" flipH="1">
            <a:off x="8804970" y="4389223"/>
            <a:ext cx="356634" cy="71042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F44F444-8480-45B7-8783-615A188852B5}"/>
              </a:ext>
            </a:extLst>
          </p:cNvPr>
          <p:cNvPicPr>
            <a:picLocks noChangeAspect="1"/>
          </p:cNvPicPr>
          <p:nvPr/>
        </p:nvPicPr>
        <p:blipFill>
          <a:blip r:embed="rId3"/>
          <a:stretch>
            <a:fillRect/>
          </a:stretch>
        </p:blipFill>
        <p:spPr>
          <a:xfrm>
            <a:off x="5063069" y="3973852"/>
            <a:ext cx="5923685" cy="596511"/>
          </a:xfrm>
          <a:prstGeom prst="rect">
            <a:avLst/>
          </a:prstGeom>
        </p:spPr>
      </p:pic>
      <p:grpSp>
        <p:nvGrpSpPr>
          <p:cNvPr id="15" name="Group 14">
            <a:extLst>
              <a:ext uri="{FF2B5EF4-FFF2-40B4-BE49-F238E27FC236}">
                <a16:creationId xmlns:a16="http://schemas.microsoft.com/office/drawing/2014/main" id="{5103DA2C-004F-4798-A554-71A0759CE049}"/>
              </a:ext>
            </a:extLst>
          </p:cNvPr>
          <p:cNvGrpSpPr/>
          <p:nvPr/>
        </p:nvGrpSpPr>
        <p:grpSpPr>
          <a:xfrm>
            <a:off x="873223" y="3622043"/>
            <a:ext cx="3449395" cy="861458"/>
            <a:chOff x="873223" y="3622043"/>
            <a:chExt cx="3449395" cy="861458"/>
          </a:xfrm>
        </p:grpSpPr>
        <p:pic>
          <p:nvPicPr>
            <p:cNvPr id="11" name="Picture 10">
              <a:extLst>
                <a:ext uri="{FF2B5EF4-FFF2-40B4-BE49-F238E27FC236}">
                  <a16:creationId xmlns:a16="http://schemas.microsoft.com/office/drawing/2014/main" id="{F338EA76-D634-4B69-8DA0-F292461D1282}"/>
                </a:ext>
              </a:extLst>
            </p:cNvPr>
            <p:cNvPicPr>
              <a:picLocks noChangeAspect="1"/>
            </p:cNvPicPr>
            <p:nvPr/>
          </p:nvPicPr>
          <p:blipFill>
            <a:blip r:embed="rId4"/>
            <a:stretch>
              <a:fillRect/>
            </a:stretch>
          </p:blipFill>
          <p:spPr>
            <a:xfrm>
              <a:off x="873223" y="4060715"/>
              <a:ext cx="3449395" cy="422786"/>
            </a:xfrm>
            <a:prstGeom prst="rect">
              <a:avLst/>
            </a:prstGeom>
          </p:spPr>
        </p:pic>
        <p:sp>
          <p:nvSpPr>
            <p:cNvPr id="14" name="TextBox 13">
              <a:extLst>
                <a:ext uri="{FF2B5EF4-FFF2-40B4-BE49-F238E27FC236}">
                  <a16:creationId xmlns:a16="http://schemas.microsoft.com/office/drawing/2014/main" id="{10F3632F-B8F6-449F-9211-CE366C75BE38}"/>
                </a:ext>
              </a:extLst>
            </p:cNvPr>
            <p:cNvSpPr txBox="1"/>
            <p:nvPr/>
          </p:nvSpPr>
          <p:spPr bwMode="gray">
            <a:xfrm>
              <a:off x="1748978" y="3622043"/>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Monte Carlo</a:t>
              </a:r>
            </a:p>
          </p:txBody>
        </p:sp>
      </p:grpSp>
      <p:sp>
        <p:nvSpPr>
          <p:cNvPr id="17" name="Rectangle 16">
            <a:extLst>
              <a:ext uri="{FF2B5EF4-FFF2-40B4-BE49-F238E27FC236}">
                <a16:creationId xmlns:a16="http://schemas.microsoft.com/office/drawing/2014/main" id="{F7A2A3C2-41CC-4F2C-98C5-E987E65D25A8}"/>
              </a:ext>
            </a:extLst>
          </p:cNvPr>
          <p:cNvSpPr/>
          <p:nvPr/>
        </p:nvSpPr>
        <p:spPr bwMode="gray">
          <a:xfrm>
            <a:off x="803564" y="3586167"/>
            <a:ext cx="3553691"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TextBox 15">
            <a:extLst>
              <a:ext uri="{FF2B5EF4-FFF2-40B4-BE49-F238E27FC236}">
                <a16:creationId xmlns:a16="http://schemas.microsoft.com/office/drawing/2014/main" id="{3B52DB6E-E133-4B28-A34D-736AAF31E2CC}"/>
              </a:ext>
            </a:extLst>
          </p:cNvPr>
          <p:cNvSpPr txBox="1"/>
          <p:nvPr/>
        </p:nvSpPr>
        <p:spPr bwMode="gray">
          <a:xfrm>
            <a:off x="7259781" y="358616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 Learning </a:t>
            </a:r>
          </a:p>
        </p:txBody>
      </p:sp>
      <p:sp>
        <p:nvSpPr>
          <p:cNvPr id="18" name="Rectangle 17">
            <a:extLst>
              <a:ext uri="{FF2B5EF4-FFF2-40B4-BE49-F238E27FC236}">
                <a16:creationId xmlns:a16="http://schemas.microsoft.com/office/drawing/2014/main" id="{A3609102-30A5-4B80-B98B-7859F073921A}"/>
              </a:ext>
            </a:extLst>
          </p:cNvPr>
          <p:cNvSpPr/>
          <p:nvPr/>
        </p:nvSpPr>
        <p:spPr bwMode="gray">
          <a:xfrm>
            <a:off x="5030317" y="3566481"/>
            <a:ext cx="6054534"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4B286AA8-1F0D-4202-8E78-8213912CB958}"/>
              </a:ext>
            </a:extLst>
          </p:cNvPr>
          <p:cNvSpPr/>
          <p:nvPr/>
        </p:nvSpPr>
        <p:spPr>
          <a:xfrm>
            <a:off x="1167088" y="5213649"/>
            <a:ext cx="9805713"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Updates with partial episodes</a:t>
            </a:r>
          </a:p>
          <a:p>
            <a:pPr marL="285750" indent="-285750">
              <a:buFont typeface="Arial" panose="020B0604020202020204" pitchFamily="34" charset="0"/>
              <a:buChar char="•"/>
            </a:pPr>
            <a:r>
              <a:rPr lang="en-US" dirty="0"/>
              <a:t>Size of partial episode is parameterizable (lambda)</a:t>
            </a:r>
          </a:p>
        </p:txBody>
      </p:sp>
      <p:sp>
        <p:nvSpPr>
          <p:cNvPr id="20" name="Rectangle 19">
            <a:extLst>
              <a:ext uri="{FF2B5EF4-FFF2-40B4-BE49-F238E27FC236}">
                <a16:creationId xmlns:a16="http://schemas.microsoft.com/office/drawing/2014/main" id="{9740BDA7-0F78-43EC-B137-FED9C400547B}"/>
              </a:ext>
            </a:extLst>
          </p:cNvPr>
          <p:cNvSpPr/>
          <p:nvPr/>
        </p:nvSpPr>
        <p:spPr bwMode="gray">
          <a:xfrm>
            <a:off x="7724224" y="4520399"/>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TextBox 20">
            <a:extLst>
              <a:ext uri="{FF2B5EF4-FFF2-40B4-BE49-F238E27FC236}">
                <a16:creationId xmlns:a16="http://schemas.microsoft.com/office/drawing/2014/main" id="{20C9BDC1-ADA5-4367-9095-76F914188691}"/>
              </a:ext>
            </a:extLst>
          </p:cNvPr>
          <p:cNvSpPr txBox="1"/>
          <p:nvPr/>
        </p:nvSpPr>
        <p:spPr bwMode="gray">
          <a:xfrm>
            <a:off x="4856019" y="2640831"/>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Bootstrapping</a:t>
            </a:r>
          </a:p>
        </p:txBody>
      </p:sp>
      <p:cxnSp>
        <p:nvCxnSpPr>
          <p:cNvPr id="22" name="Connector: Elbow 21">
            <a:extLst>
              <a:ext uri="{FF2B5EF4-FFF2-40B4-BE49-F238E27FC236}">
                <a16:creationId xmlns:a16="http://schemas.microsoft.com/office/drawing/2014/main" id="{8F296DCA-7E14-4556-89D0-7FB83C621EF5}"/>
              </a:ext>
            </a:extLst>
          </p:cNvPr>
          <p:cNvCxnSpPr>
            <a:cxnSpLocks/>
            <a:stCxn id="5" idx="2"/>
            <a:endCxn id="21" idx="1"/>
          </p:cNvCxnSpPr>
          <p:nvPr/>
        </p:nvCxnSpPr>
        <p:spPr bwMode="gray">
          <a:xfrm rot="16200000" flipH="1">
            <a:off x="4264601" y="2225317"/>
            <a:ext cx="396433" cy="78640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4654FD6A-F695-4FDA-BF08-43C4C64DE034}"/>
              </a:ext>
            </a:extLst>
          </p:cNvPr>
          <p:cNvSpPr txBox="1">
            <a:spLocks/>
          </p:cNvSpPr>
          <p:nvPr/>
        </p:nvSpPr>
        <p:spPr bwMode="gray">
          <a:xfrm>
            <a:off x="1174015" y="6293131"/>
            <a:ext cx="9798786" cy="307520"/>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800" u="sng" dirty="0"/>
              <a:t>Caveat:</a:t>
            </a:r>
            <a:r>
              <a:rPr lang="en-US" sz="1800" dirty="0"/>
              <a:t> High Bias, but less variance (because update depends on only one action)</a:t>
            </a:r>
          </a:p>
        </p:txBody>
      </p:sp>
    </p:spTree>
    <p:extLst>
      <p:ext uri="{BB962C8B-B14F-4D97-AF65-F5344CB8AC3E}">
        <p14:creationId xmlns:p14="http://schemas.microsoft.com/office/powerpoint/2010/main" val="27469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 grpId="0" animBg="1"/>
      <p:bldP spid="16" grpId="0"/>
      <p:bldP spid="18" grpId="0" animBg="1"/>
      <p:bldP spid="19" grpId="0" animBg="1"/>
      <p:bldP spid="20" grpId="0" animBg="1"/>
      <p:bldP spid="21" grpId="0"/>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1719-3938-427F-85C4-74E9BA4BB9EC}"/>
              </a:ext>
            </a:extLst>
          </p:cNvPr>
          <p:cNvSpPr>
            <a:spLocks noGrp="1"/>
          </p:cNvSpPr>
          <p:nvPr>
            <p:ph type="title"/>
          </p:nvPr>
        </p:nvSpPr>
        <p:spPr/>
        <p:txBody>
          <a:bodyPr/>
          <a:lstStyle/>
          <a:p>
            <a:r>
              <a:rPr lang="en-US" dirty="0"/>
              <a:t>Batch Learning = Limited Budget</a:t>
            </a:r>
          </a:p>
        </p:txBody>
      </p:sp>
      <p:pic>
        <p:nvPicPr>
          <p:cNvPr id="4" name="Picture 3">
            <a:extLst>
              <a:ext uri="{FF2B5EF4-FFF2-40B4-BE49-F238E27FC236}">
                <a16:creationId xmlns:a16="http://schemas.microsoft.com/office/drawing/2014/main" id="{4949303C-8C41-4F64-9DFA-524D46ABC3EB}"/>
              </a:ext>
            </a:extLst>
          </p:cNvPr>
          <p:cNvPicPr>
            <a:picLocks noChangeAspect="1"/>
          </p:cNvPicPr>
          <p:nvPr/>
        </p:nvPicPr>
        <p:blipFill>
          <a:blip r:embed="rId2"/>
          <a:stretch>
            <a:fillRect/>
          </a:stretch>
        </p:blipFill>
        <p:spPr>
          <a:xfrm>
            <a:off x="7919844" y="4137532"/>
            <a:ext cx="3793788" cy="2576467"/>
          </a:xfrm>
          <a:prstGeom prst="rect">
            <a:avLst/>
          </a:prstGeom>
        </p:spPr>
      </p:pic>
      <p:sp>
        <p:nvSpPr>
          <p:cNvPr id="5" name="TextBox 4">
            <a:extLst>
              <a:ext uri="{FF2B5EF4-FFF2-40B4-BE49-F238E27FC236}">
                <a16:creationId xmlns:a16="http://schemas.microsoft.com/office/drawing/2014/main" id="{42FDE152-9BD1-4931-BAA7-92236621AA4D}"/>
              </a:ext>
            </a:extLst>
          </p:cNvPr>
          <p:cNvSpPr txBox="1"/>
          <p:nvPr/>
        </p:nvSpPr>
        <p:spPr bwMode="gray">
          <a:xfrm>
            <a:off x="503142" y="1258349"/>
            <a:ext cx="6979641" cy="7550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The batch dataset has 8 episodes with the following (state, return) values</a:t>
            </a:r>
          </a:p>
          <a:p>
            <a:pPr>
              <a:spcBef>
                <a:spcPts val="300"/>
              </a:spcBef>
              <a:spcAft>
                <a:spcPts val="300"/>
              </a:spcAft>
              <a:buClr>
                <a:schemeClr val="accent1"/>
              </a:buClr>
              <a:buSzPct val="90000"/>
            </a:pPr>
            <a:endParaRPr lang="en-US" sz="2000" dirty="0"/>
          </a:p>
        </p:txBody>
      </p:sp>
      <p:graphicFrame>
        <p:nvGraphicFramePr>
          <p:cNvPr id="6" name="Table 6">
            <a:extLst>
              <a:ext uri="{FF2B5EF4-FFF2-40B4-BE49-F238E27FC236}">
                <a16:creationId xmlns:a16="http://schemas.microsoft.com/office/drawing/2014/main" id="{F0351E48-254D-48F2-BD7B-5FC34C25688D}"/>
              </a:ext>
            </a:extLst>
          </p:cNvPr>
          <p:cNvGraphicFramePr>
            <a:graphicFrameLocks noGrp="1"/>
          </p:cNvGraphicFramePr>
          <p:nvPr/>
        </p:nvGraphicFramePr>
        <p:xfrm>
          <a:off x="478368" y="2313263"/>
          <a:ext cx="3330234" cy="3566160"/>
        </p:xfrm>
        <a:graphic>
          <a:graphicData uri="http://schemas.openxmlformats.org/drawingml/2006/table">
            <a:tbl>
              <a:tblPr firstRow="1" bandRow="1">
                <a:tableStyleId>{F5AB1C69-6EDB-4FF4-983F-18BD219EF322}</a:tableStyleId>
              </a:tblPr>
              <a:tblGrid>
                <a:gridCol w="1400766">
                  <a:extLst>
                    <a:ext uri="{9D8B030D-6E8A-4147-A177-3AD203B41FA5}">
                      <a16:colId xmlns:a16="http://schemas.microsoft.com/office/drawing/2014/main" val="4146626659"/>
                    </a:ext>
                  </a:extLst>
                </a:gridCol>
                <a:gridCol w="1929468">
                  <a:extLst>
                    <a:ext uri="{9D8B030D-6E8A-4147-A177-3AD203B41FA5}">
                      <a16:colId xmlns:a16="http://schemas.microsoft.com/office/drawing/2014/main" val="4004261073"/>
                    </a:ext>
                  </a:extLst>
                </a:gridCol>
              </a:tblGrid>
              <a:tr h="370840">
                <a:tc>
                  <a:txBody>
                    <a:bodyPr/>
                    <a:lstStyle/>
                    <a:p>
                      <a:pPr algn="ctr"/>
                      <a:r>
                        <a:rPr lang="en-US" sz="2000" dirty="0"/>
                        <a:t>Episode</a:t>
                      </a:r>
                    </a:p>
                  </a:txBody>
                  <a:tcPr/>
                </a:tc>
                <a:tc>
                  <a:txBody>
                    <a:bodyPr/>
                    <a:lstStyle/>
                    <a:p>
                      <a:pPr algn="ctr"/>
                      <a:r>
                        <a:rPr lang="en-US" sz="2000" dirty="0"/>
                        <a:t>Data</a:t>
                      </a:r>
                    </a:p>
                  </a:txBody>
                  <a:tcPr/>
                </a:tc>
                <a:extLst>
                  <a:ext uri="{0D108BD9-81ED-4DB2-BD59-A6C34878D82A}">
                    <a16:rowId xmlns:a16="http://schemas.microsoft.com/office/drawing/2014/main" val="679510420"/>
                  </a:ext>
                </a:extLst>
              </a:tr>
              <a:tr h="370840">
                <a:tc>
                  <a:txBody>
                    <a:bodyPr/>
                    <a:lstStyle/>
                    <a:p>
                      <a:pPr algn="ctr"/>
                      <a:r>
                        <a:rPr lang="en-US" sz="2000" dirty="0"/>
                        <a:t>1</a:t>
                      </a:r>
                    </a:p>
                  </a:txBody>
                  <a:tcPr/>
                </a:tc>
                <a:tc>
                  <a:txBody>
                    <a:bodyPr/>
                    <a:lstStyle/>
                    <a:p>
                      <a:r>
                        <a:rPr lang="en-US" sz="2000" dirty="0"/>
                        <a:t>(A,0), (B,0)</a:t>
                      </a:r>
                    </a:p>
                  </a:txBody>
                  <a:tcPr/>
                </a:tc>
                <a:extLst>
                  <a:ext uri="{0D108BD9-81ED-4DB2-BD59-A6C34878D82A}">
                    <a16:rowId xmlns:a16="http://schemas.microsoft.com/office/drawing/2014/main" val="3141970928"/>
                  </a:ext>
                </a:extLst>
              </a:tr>
              <a:tr h="370840">
                <a:tc>
                  <a:txBody>
                    <a:bodyPr/>
                    <a:lstStyle/>
                    <a:p>
                      <a:pPr algn="ctr"/>
                      <a:r>
                        <a:rPr lang="en-US" sz="2000" dirty="0"/>
                        <a:t>2</a:t>
                      </a:r>
                    </a:p>
                  </a:txBody>
                  <a:tcPr/>
                </a:tc>
                <a:tc>
                  <a:txBody>
                    <a:bodyPr/>
                    <a:lstStyle/>
                    <a:p>
                      <a:r>
                        <a:rPr lang="en-US" sz="2000" dirty="0"/>
                        <a:t>(B,1)</a:t>
                      </a:r>
                    </a:p>
                  </a:txBody>
                  <a:tcPr/>
                </a:tc>
                <a:extLst>
                  <a:ext uri="{0D108BD9-81ED-4DB2-BD59-A6C34878D82A}">
                    <a16:rowId xmlns:a16="http://schemas.microsoft.com/office/drawing/2014/main" val="190121232"/>
                  </a:ext>
                </a:extLst>
              </a:tr>
              <a:tr h="370840">
                <a:tc>
                  <a:txBody>
                    <a:bodyPr/>
                    <a:lstStyle/>
                    <a:p>
                      <a:pPr algn="ctr"/>
                      <a:r>
                        <a:rPr lang="en-US" sz="2000" dirty="0"/>
                        <a:t>3</a:t>
                      </a:r>
                    </a:p>
                  </a:txBody>
                  <a:tcPr/>
                </a:tc>
                <a:tc>
                  <a:txBody>
                    <a:bodyPr/>
                    <a:lstStyle/>
                    <a:p>
                      <a:r>
                        <a:rPr lang="en-US" sz="2000" dirty="0"/>
                        <a:t>(B,1)</a:t>
                      </a:r>
                    </a:p>
                  </a:txBody>
                  <a:tcPr/>
                </a:tc>
                <a:extLst>
                  <a:ext uri="{0D108BD9-81ED-4DB2-BD59-A6C34878D82A}">
                    <a16:rowId xmlns:a16="http://schemas.microsoft.com/office/drawing/2014/main" val="3421468214"/>
                  </a:ext>
                </a:extLst>
              </a:tr>
              <a:tr h="370840">
                <a:tc>
                  <a:txBody>
                    <a:bodyPr/>
                    <a:lstStyle/>
                    <a:p>
                      <a:pPr algn="ctr"/>
                      <a:r>
                        <a:rPr lang="en-US" sz="2000" dirty="0"/>
                        <a:t>4</a:t>
                      </a:r>
                    </a:p>
                  </a:txBody>
                  <a:tcPr/>
                </a:tc>
                <a:tc>
                  <a:txBody>
                    <a:bodyPr/>
                    <a:lstStyle/>
                    <a:p>
                      <a:r>
                        <a:rPr lang="en-US" sz="2000" dirty="0"/>
                        <a:t>(B,1)</a:t>
                      </a:r>
                    </a:p>
                  </a:txBody>
                  <a:tcPr/>
                </a:tc>
                <a:extLst>
                  <a:ext uri="{0D108BD9-81ED-4DB2-BD59-A6C34878D82A}">
                    <a16:rowId xmlns:a16="http://schemas.microsoft.com/office/drawing/2014/main" val="3761026832"/>
                  </a:ext>
                </a:extLst>
              </a:tr>
              <a:tr h="370840">
                <a:tc>
                  <a:txBody>
                    <a:bodyPr/>
                    <a:lstStyle/>
                    <a:p>
                      <a:pPr algn="ctr"/>
                      <a:r>
                        <a:rPr lang="en-US" sz="2000" dirty="0"/>
                        <a:t>5</a:t>
                      </a:r>
                    </a:p>
                  </a:txBody>
                  <a:tcPr/>
                </a:tc>
                <a:tc>
                  <a:txBody>
                    <a:bodyPr/>
                    <a:lstStyle/>
                    <a:p>
                      <a:r>
                        <a:rPr lang="en-US" sz="2000" dirty="0"/>
                        <a:t>(B,1)</a:t>
                      </a:r>
                    </a:p>
                  </a:txBody>
                  <a:tcPr/>
                </a:tc>
                <a:extLst>
                  <a:ext uri="{0D108BD9-81ED-4DB2-BD59-A6C34878D82A}">
                    <a16:rowId xmlns:a16="http://schemas.microsoft.com/office/drawing/2014/main" val="1229403221"/>
                  </a:ext>
                </a:extLst>
              </a:tr>
              <a:tr h="370840">
                <a:tc>
                  <a:txBody>
                    <a:bodyPr/>
                    <a:lstStyle/>
                    <a:p>
                      <a:pPr algn="ctr"/>
                      <a:r>
                        <a:rPr lang="en-US" sz="2000" dirty="0"/>
                        <a:t>6</a:t>
                      </a:r>
                    </a:p>
                  </a:txBody>
                  <a:tcPr/>
                </a:tc>
                <a:tc>
                  <a:txBody>
                    <a:bodyPr/>
                    <a:lstStyle/>
                    <a:p>
                      <a:r>
                        <a:rPr lang="en-US" sz="2000" dirty="0"/>
                        <a:t>(B,1)</a:t>
                      </a:r>
                    </a:p>
                  </a:txBody>
                  <a:tcPr/>
                </a:tc>
                <a:extLst>
                  <a:ext uri="{0D108BD9-81ED-4DB2-BD59-A6C34878D82A}">
                    <a16:rowId xmlns:a16="http://schemas.microsoft.com/office/drawing/2014/main" val="683021029"/>
                  </a:ext>
                </a:extLst>
              </a:tr>
              <a:tr h="370840">
                <a:tc>
                  <a:txBody>
                    <a:bodyPr/>
                    <a:lstStyle/>
                    <a:p>
                      <a:pPr algn="ctr"/>
                      <a:r>
                        <a:rPr lang="en-US" sz="2000" dirty="0"/>
                        <a:t>7</a:t>
                      </a:r>
                    </a:p>
                  </a:txBody>
                  <a:tcPr/>
                </a:tc>
                <a:tc>
                  <a:txBody>
                    <a:bodyPr/>
                    <a:lstStyle/>
                    <a:p>
                      <a:r>
                        <a:rPr lang="en-US" sz="2000" dirty="0"/>
                        <a:t>(B,1)</a:t>
                      </a:r>
                    </a:p>
                  </a:txBody>
                  <a:tcPr/>
                </a:tc>
                <a:extLst>
                  <a:ext uri="{0D108BD9-81ED-4DB2-BD59-A6C34878D82A}">
                    <a16:rowId xmlns:a16="http://schemas.microsoft.com/office/drawing/2014/main" val="3788982739"/>
                  </a:ext>
                </a:extLst>
              </a:tr>
              <a:tr h="370840">
                <a:tc>
                  <a:txBody>
                    <a:bodyPr/>
                    <a:lstStyle/>
                    <a:p>
                      <a:pPr algn="ctr"/>
                      <a:r>
                        <a:rPr lang="en-US" sz="2000" dirty="0"/>
                        <a:t>8</a:t>
                      </a:r>
                    </a:p>
                  </a:txBody>
                  <a:tcPr/>
                </a:tc>
                <a:tc>
                  <a:txBody>
                    <a:bodyPr/>
                    <a:lstStyle/>
                    <a:p>
                      <a:r>
                        <a:rPr lang="en-US" sz="2000" dirty="0"/>
                        <a:t>(B,0)</a:t>
                      </a:r>
                    </a:p>
                  </a:txBody>
                  <a:tcPr/>
                </a:tc>
                <a:extLst>
                  <a:ext uri="{0D108BD9-81ED-4DB2-BD59-A6C34878D82A}">
                    <a16:rowId xmlns:a16="http://schemas.microsoft.com/office/drawing/2014/main" val="2518788389"/>
                  </a:ext>
                </a:extLst>
              </a:tr>
            </a:tbl>
          </a:graphicData>
        </a:graphic>
      </p:graphicFrame>
      <p:sp>
        <p:nvSpPr>
          <p:cNvPr id="8" name="TextBox 7">
            <a:extLst>
              <a:ext uri="{FF2B5EF4-FFF2-40B4-BE49-F238E27FC236}">
                <a16:creationId xmlns:a16="http://schemas.microsoft.com/office/drawing/2014/main" id="{3D7B2CA8-23EF-444A-807A-9F8C74C5B9A3}"/>
              </a:ext>
            </a:extLst>
          </p:cNvPr>
          <p:cNvSpPr txBox="1"/>
          <p:nvPr/>
        </p:nvSpPr>
        <p:spPr bwMode="gray">
          <a:xfrm>
            <a:off x="4438913" y="2184807"/>
            <a:ext cx="6979640" cy="44933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What are the value function estimates for A and B?</a:t>
            </a:r>
          </a:p>
          <a:p>
            <a:pPr>
              <a:spcBef>
                <a:spcPts val="300"/>
              </a:spcBef>
              <a:spcAft>
                <a:spcPts val="300"/>
              </a:spcAft>
              <a:buClr>
                <a:schemeClr val="accent1"/>
              </a:buClr>
              <a:buSzPct val="90000"/>
            </a:pPr>
            <a:endParaRPr lang="en-US" sz="2000" dirty="0"/>
          </a:p>
        </p:txBody>
      </p:sp>
      <p:sp>
        <p:nvSpPr>
          <p:cNvPr id="9" name="Rectangle 8">
            <a:extLst>
              <a:ext uri="{FF2B5EF4-FFF2-40B4-BE49-F238E27FC236}">
                <a16:creationId xmlns:a16="http://schemas.microsoft.com/office/drawing/2014/main" id="{1CCD0858-CF63-4647-BFFF-7FD0DA6AAEEC}"/>
              </a:ext>
            </a:extLst>
          </p:cNvPr>
          <p:cNvSpPr/>
          <p:nvPr/>
        </p:nvSpPr>
        <p:spPr>
          <a:xfrm>
            <a:off x="4389410" y="2571866"/>
            <a:ext cx="7324222" cy="1077218"/>
          </a:xfrm>
          <a:prstGeom prst="rect">
            <a:avLst/>
          </a:prstGeom>
        </p:spPr>
        <p:txBody>
          <a:bodyPr wrap="square">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Monte Carlo:</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(A) = 0/8 = 0,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6/8 = </a:t>
            </a:r>
            <a:r>
              <a:rPr lang="en-US" dirty="0">
                <a:solidFill>
                  <a:srgbClr val="C00000"/>
                </a:solidFill>
              </a:rPr>
              <a:t>0.75</a:t>
            </a:r>
          </a:p>
        </p:txBody>
      </p:sp>
      <p:sp>
        <p:nvSpPr>
          <p:cNvPr id="10" name="Rectangle 9">
            <a:extLst>
              <a:ext uri="{FF2B5EF4-FFF2-40B4-BE49-F238E27FC236}">
                <a16:creationId xmlns:a16="http://schemas.microsoft.com/office/drawing/2014/main" id="{F5343F6C-E928-467E-8147-DFD2C1819966}"/>
              </a:ext>
            </a:extLst>
          </p:cNvPr>
          <p:cNvSpPr/>
          <p:nvPr/>
        </p:nvSpPr>
        <p:spPr>
          <a:xfrm>
            <a:off x="4434783" y="3668983"/>
            <a:ext cx="6096000" cy="1077218"/>
          </a:xfrm>
          <a:prstGeom prst="rect">
            <a:avLst/>
          </a:prstGeom>
        </p:spPr>
        <p:txBody>
          <a:bodyPr>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Temporal Difference</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V(A) = R(A) + [</a:t>
            </a:r>
            <a:r>
              <a:rPr lang="en-US" dirty="0">
                <a:solidFill>
                  <a:srgbClr val="C00000"/>
                </a:solidFill>
              </a:rPr>
              <a:t>R(B) + V(B) </a:t>
            </a:r>
            <a:r>
              <a:rPr lang="en-US" dirty="0"/>
              <a:t>- V(A)] = </a:t>
            </a:r>
            <a:r>
              <a:rPr lang="en-US" dirty="0">
                <a:solidFill>
                  <a:srgbClr val="C00000"/>
                </a:solidFill>
              </a:rPr>
              <a:t>0.75</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0.75</a:t>
            </a:r>
          </a:p>
        </p:txBody>
      </p:sp>
    </p:spTree>
    <p:extLst>
      <p:ext uri="{BB962C8B-B14F-4D97-AF65-F5344CB8AC3E}">
        <p14:creationId xmlns:p14="http://schemas.microsoft.com/office/powerpoint/2010/main" val="352502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0F82-7AEC-4F48-93E7-3C6182ECD640}"/>
              </a:ext>
            </a:extLst>
          </p:cNvPr>
          <p:cNvSpPr>
            <a:spLocks noGrp="1"/>
          </p:cNvSpPr>
          <p:nvPr>
            <p:ph type="title"/>
          </p:nvPr>
        </p:nvSpPr>
        <p:spPr/>
        <p:txBody>
          <a:bodyPr anchor="t">
            <a:normAutofit/>
          </a:bodyPr>
          <a:lstStyle/>
          <a:p>
            <a:r>
              <a:rPr lang="pt-BR" dirty="0"/>
              <a:t>Temporal Difference (TD) vs Monte Carlo (MC)</a:t>
            </a:r>
            <a:endParaRPr lang="en-US" dirty="0"/>
          </a:p>
        </p:txBody>
      </p:sp>
      <p:pic>
        <p:nvPicPr>
          <p:cNvPr id="4" name="Picture 3">
            <a:extLst>
              <a:ext uri="{FF2B5EF4-FFF2-40B4-BE49-F238E27FC236}">
                <a16:creationId xmlns:a16="http://schemas.microsoft.com/office/drawing/2014/main" id="{A6CE1446-27B2-4CF3-BC6F-3F43065B34D8}"/>
              </a:ext>
            </a:extLst>
          </p:cNvPr>
          <p:cNvPicPr>
            <a:picLocks noChangeAspect="1"/>
          </p:cNvPicPr>
          <p:nvPr/>
        </p:nvPicPr>
        <p:blipFill>
          <a:blip r:embed="rId3"/>
          <a:stretch>
            <a:fillRect/>
          </a:stretch>
        </p:blipFill>
        <p:spPr>
          <a:xfrm>
            <a:off x="1003416" y="2034971"/>
            <a:ext cx="10423293" cy="4273550"/>
          </a:xfrm>
          <a:prstGeom prst="rect">
            <a:avLst/>
          </a:prstGeom>
          <a:noFill/>
        </p:spPr>
      </p:pic>
      <p:sp>
        <p:nvSpPr>
          <p:cNvPr id="6" name="TextBox 5">
            <a:extLst>
              <a:ext uri="{FF2B5EF4-FFF2-40B4-BE49-F238E27FC236}">
                <a16:creationId xmlns:a16="http://schemas.microsoft.com/office/drawing/2014/main" id="{57C0DA6C-68D7-4435-BB56-C1C62E08A04A}"/>
              </a:ext>
            </a:extLst>
          </p:cNvPr>
          <p:cNvSpPr txBox="1"/>
          <p:nvPr/>
        </p:nvSpPr>
        <p:spPr bwMode="gray">
          <a:xfrm>
            <a:off x="1003416" y="6403362"/>
            <a:ext cx="4941115" cy="22650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page 125 [Sutton &amp; Barto 2018</a:t>
            </a:r>
            <a:r>
              <a:rPr lang="en-US" sz="1200" dirty="0"/>
              <a:t>]</a:t>
            </a:r>
          </a:p>
        </p:txBody>
      </p:sp>
      <p:pic>
        <p:nvPicPr>
          <p:cNvPr id="7" name="Picture 6">
            <a:extLst>
              <a:ext uri="{FF2B5EF4-FFF2-40B4-BE49-F238E27FC236}">
                <a16:creationId xmlns:a16="http://schemas.microsoft.com/office/drawing/2014/main" id="{B6704A5F-45EC-49D5-B631-3911A0E4B1DD}"/>
              </a:ext>
            </a:extLst>
          </p:cNvPr>
          <p:cNvPicPr>
            <a:picLocks noChangeAspect="1"/>
          </p:cNvPicPr>
          <p:nvPr/>
        </p:nvPicPr>
        <p:blipFill>
          <a:blip r:embed="rId4"/>
          <a:stretch>
            <a:fillRect/>
          </a:stretch>
        </p:blipFill>
        <p:spPr>
          <a:xfrm>
            <a:off x="1812808" y="961039"/>
            <a:ext cx="8566383" cy="1048765"/>
          </a:xfrm>
          <a:prstGeom prst="rect">
            <a:avLst/>
          </a:prstGeom>
        </p:spPr>
      </p:pic>
    </p:spTree>
    <p:extLst>
      <p:ext uri="{BB962C8B-B14F-4D97-AF65-F5344CB8AC3E}">
        <p14:creationId xmlns:p14="http://schemas.microsoft.com/office/powerpoint/2010/main" val="1222108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FD59-B637-4237-A72C-E5A13EBEC532}"/>
              </a:ext>
            </a:extLst>
          </p:cNvPr>
          <p:cNvSpPr>
            <a:spLocks noGrp="1"/>
          </p:cNvSpPr>
          <p:nvPr>
            <p:ph type="title"/>
          </p:nvPr>
        </p:nvSpPr>
        <p:spPr/>
        <p:txBody>
          <a:bodyPr/>
          <a:lstStyle/>
          <a:p>
            <a:r>
              <a:rPr lang="en-US" dirty="0"/>
              <a:t>Summary of pros and cons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397293-360D-4DD6-B8DA-11B9C56457FD}"/>
                  </a:ext>
                </a:extLst>
              </p:cNvPr>
              <p:cNvSpPr>
                <a:spLocks noGrp="1"/>
              </p:cNvSpPr>
              <p:nvPr>
                <p:ph idx="1"/>
              </p:nvPr>
            </p:nvSpPr>
            <p:spPr>
              <a:xfrm>
                <a:off x="478369" y="1213308"/>
                <a:ext cx="11473384" cy="4797724"/>
              </a:xfrm>
            </p:spPr>
            <p:txBody>
              <a:bodyPr/>
              <a:lstStyle/>
              <a:p>
                <a:r>
                  <a:rPr lang="en-US" dirty="0"/>
                  <a:t>Monte Carlo</a:t>
                </a:r>
              </a:p>
              <a:p>
                <a:pPr marL="342900" indent="-342900">
                  <a:buFont typeface="Arial" panose="020B0604020202020204" pitchFamily="34" charset="0"/>
                  <a:buChar char="•"/>
                </a:pPr>
                <a:r>
                  <a:rPr lang="en-US" dirty="0"/>
                  <a:t>High Variance, Low Bias</a:t>
                </a:r>
              </a:p>
              <a:p>
                <a:pPr marL="342900" indent="-342900">
                  <a:buFont typeface="Arial" panose="020B0604020202020204" pitchFamily="34" charset="0"/>
                  <a:buChar char="•"/>
                </a:pPr>
                <a:r>
                  <a:rPr lang="en-US" dirty="0"/>
                  <a:t>Good Convergence properties (even with function approximation)</a:t>
                </a:r>
              </a:p>
              <a:p>
                <a:pPr marL="342900" indent="-342900">
                  <a:buFont typeface="Arial" panose="020B0604020202020204" pitchFamily="34" charset="0"/>
                  <a:buChar char="•"/>
                </a:pPr>
                <a:r>
                  <a:rPr lang="en-US" dirty="0"/>
                  <a:t>Not very sensitive to initial values</a:t>
                </a:r>
              </a:p>
              <a:p>
                <a:pPr marL="342900" indent="-342900">
                  <a:buFont typeface="Arial" panose="020B0604020202020204" pitchFamily="34" charset="0"/>
                  <a:buChar char="•"/>
                </a:pPr>
                <a:r>
                  <a:rPr lang="en-US" dirty="0"/>
                  <a:t>Simple to understand and use</a:t>
                </a:r>
              </a:p>
              <a:p>
                <a:pPr marL="342900" indent="-342900">
                  <a:buFont typeface="Arial" panose="020B0604020202020204" pitchFamily="34" charset="0"/>
                  <a:buChar char="•"/>
                </a:pPr>
                <a:r>
                  <a:rPr lang="en-US" dirty="0"/>
                  <a:t>More efficient in non-Markov environments, because it does not explore the Markov Property</a:t>
                </a:r>
              </a:p>
              <a:p>
                <a:r>
                  <a:rPr lang="en-US" dirty="0"/>
                  <a:t>TD</a:t>
                </a:r>
              </a:p>
              <a:p>
                <a:pPr marL="342900" indent="-342900">
                  <a:buFont typeface="Arial" panose="020B0604020202020204" pitchFamily="34" charset="0"/>
                  <a:buChar char="•"/>
                </a:pPr>
                <a:r>
                  <a:rPr lang="en-US" dirty="0"/>
                  <a:t>Low Variance, High Bias</a:t>
                </a:r>
              </a:p>
              <a:p>
                <a:pPr marL="342900" indent="-342900">
                  <a:buFont typeface="Arial" panose="020B0604020202020204" pitchFamily="34" charset="0"/>
                  <a:buChar char="•"/>
                </a:pPr>
                <a:r>
                  <a:rPr lang="en-US" dirty="0"/>
                  <a:t>TD(zero) converges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(not always with function approximation)</a:t>
                </a:r>
              </a:p>
              <a:p>
                <a:pPr marL="342900" indent="-342900">
                  <a:buFont typeface="Arial" panose="020B0604020202020204" pitchFamily="34" charset="0"/>
                  <a:buChar char="•"/>
                </a:pPr>
                <a:r>
                  <a:rPr lang="en-US" dirty="0"/>
                  <a:t>More sensitive to initial values</a:t>
                </a:r>
              </a:p>
              <a:p>
                <a:pPr marL="342900" indent="-342900">
                  <a:buFont typeface="Arial" panose="020B0604020202020204" pitchFamily="34" charset="0"/>
                  <a:buChar char="•"/>
                </a:pPr>
                <a:r>
                  <a:rPr lang="en-US" dirty="0"/>
                  <a:t>More efficient in Markov environments, because it does explore the Markov Property</a:t>
                </a:r>
              </a:p>
            </p:txBody>
          </p:sp>
        </mc:Choice>
        <mc:Fallback xmlns="">
          <p:sp>
            <p:nvSpPr>
              <p:cNvPr id="3" name="Content Placeholder 2">
                <a:extLst>
                  <a:ext uri="{FF2B5EF4-FFF2-40B4-BE49-F238E27FC236}">
                    <a16:creationId xmlns:a16="http://schemas.microsoft.com/office/drawing/2014/main" id="{9C397293-360D-4DD6-B8DA-11B9C56457FD}"/>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2"/>
                <a:stretch>
                  <a:fillRect l="-1275" t="-1144" r="-1168" b="-2033"/>
                </a:stretch>
              </a:blipFill>
            </p:spPr>
            <p:txBody>
              <a:bodyPr/>
              <a:lstStyle/>
              <a:p>
                <a:r>
                  <a:rPr lang="en-US">
                    <a:noFill/>
                  </a:rPr>
                  <a:t> </a:t>
                </a:r>
              </a:p>
            </p:txBody>
          </p:sp>
        </mc:Fallback>
      </mc:AlternateContent>
    </p:spTree>
    <p:extLst>
      <p:ext uri="{BB962C8B-B14F-4D97-AF65-F5344CB8AC3E}">
        <p14:creationId xmlns:p14="http://schemas.microsoft.com/office/powerpoint/2010/main" val="2650050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Tree>
    <p:extLst>
      <p:ext uri="{BB962C8B-B14F-4D97-AF65-F5344CB8AC3E}">
        <p14:creationId xmlns:p14="http://schemas.microsoft.com/office/powerpoint/2010/main" val="393917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F9247-4F25-4ABF-87B9-70445CE5CD5B}"/>
              </a:ext>
            </a:extLst>
          </p:cNvPr>
          <p:cNvPicPr>
            <a:picLocks noChangeAspect="1"/>
          </p:cNvPicPr>
          <p:nvPr/>
        </p:nvPicPr>
        <p:blipFill>
          <a:blip r:embed="rId3"/>
          <a:stretch>
            <a:fillRect/>
          </a:stretch>
        </p:blipFill>
        <p:spPr>
          <a:xfrm>
            <a:off x="5192440" y="1135788"/>
            <a:ext cx="6149917" cy="4328955"/>
          </a:xfrm>
          <a:prstGeom prst="rect">
            <a:avLst/>
          </a:prstGeom>
        </p:spPr>
      </p:pic>
      <p:sp>
        <p:nvSpPr>
          <p:cNvPr id="2" name="Title 1">
            <a:extLst>
              <a:ext uri="{FF2B5EF4-FFF2-40B4-BE49-F238E27FC236}">
                <a16:creationId xmlns:a16="http://schemas.microsoft.com/office/drawing/2014/main" id="{0FC21EAC-5591-4925-B881-35BF358945C8}"/>
              </a:ext>
            </a:extLst>
          </p:cNvPr>
          <p:cNvSpPr>
            <a:spLocks noGrp="1"/>
          </p:cNvSpPr>
          <p:nvPr>
            <p:ph type="title"/>
          </p:nvPr>
        </p:nvSpPr>
        <p:spPr/>
        <p:txBody>
          <a:bodyPr/>
          <a:lstStyle/>
          <a:p>
            <a:r>
              <a:rPr lang="en-US" dirty="0"/>
              <a:t>Trade-off between TD(0) and MC = TD(lambda)</a:t>
            </a:r>
          </a:p>
        </p:txBody>
      </p:sp>
      <p:pic>
        <p:nvPicPr>
          <p:cNvPr id="4" name="Picture 3">
            <a:extLst>
              <a:ext uri="{FF2B5EF4-FFF2-40B4-BE49-F238E27FC236}">
                <a16:creationId xmlns:a16="http://schemas.microsoft.com/office/drawing/2014/main" id="{8ADB89EA-CC66-4F75-A036-B87EE9E6A3E3}"/>
              </a:ext>
            </a:extLst>
          </p:cNvPr>
          <p:cNvPicPr>
            <a:picLocks noChangeAspect="1"/>
          </p:cNvPicPr>
          <p:nvPr/>
        </p:nvPicPr>
        <p:blipFill>
          <a:blip r:embed="rId4"/>
          <a:stretch>
            <a:fillRect/>
          </a:stretch>
        </p:blipFill>
        <p:spPr>
          <a:xfrm>
            <a:off x="849643" y="1950856"/>
            <a:ext cx="3634391" cy="2576620"/>
          </a:xfrm>
          <a:prstGeom prst="rect">
            <a:avLst/>
          </a:prstGeom>
        </p:spPr>
      </p:pic>
      <p:sp>
        <p:nvSpPr>
          <p:cNvPr id="8" name="TextBox 7">
            <a:extLst>
              <a:ext uri="{FF2B5EF4-FFF2-40B4-BE49-F238E27FC236}">
                <a16:creationId xmlns:a16="http://schemas.microsoft.com/office/drawing/2014/main" id="{FD79FF95-3F1D-4A0D-8C2C-C600EC0CFC89}"/>
              </a:ext>
            </a:extLst>
          </p:cNvPr>
          <p:cNvSpPr txBox="1"/>
          <p:nvPr/>
        </p:nvSpPr>
        <p:spPr bwMode="gray">
          <a:xfrm>
            <a:off x="7080309" y="5544159"/>
            <a:ext cx="2818700" cy="612397"/>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Alpha = Learning rate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Gamma = Discount rate</a:t>
            </a:r>
          </a:p>
        </p:txBody>
      </p:sp>
      <p:sp>
        <p:nvSpPr>
          <p:cNvPr id="6" name="TextBox 5">
            <a:extLst>
              <a:ext uri="{FF2B5EF4-FFF2-40B4-BE49-F238E27FC236}">
                <a16:creationId xmlns:a16="http://schemas.microsoft.com/office/drawing/2014/main" id="{42CEC20E-4BB8-46D5-B92C-D6FA0FA2D867}"/>
              </a:ext>
            </a:extLst>
          </p:cNvPr>
          <p:cNvSpPr txBox="1"/>
          <p:nvPr/>
        </p:nvSpPr>
        <p:spPr bwMode="gray">
          <a:xfrm>
            <a:off x="1518407" y="5417360"/>
            <a:ext cx="4412610" cy="4329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Which n-value is the best?</a:t>
            </a:r>
          </a:p>
        </p:txBody>
      </p:sp>
      <p:grpSp>
        <p:nvGrpSpPr>
          <p:cNvPr id="27" name="Group 26">
            <a:extLst>
              <a:ext uri="{FF2B5EF4-FFF2-40B4-BE49-F238E27FC236}">
                <a16:creationId xmlns:a16="http://schemas.microsoft.com/office/drawing/2014/main" id="{0CBEF769-877D-4CE5-89A2-444340264235}"/>
              </a:ext>
            </a:extLst>
          </p:cNvPr>
          <p:cNvGrpSpPr/>
          <p:nvPr/>
        </p:nvGrpSpPr>
        <p:grpSpPr>
          <a:xfrm>
            <a:off x="945458" y="1685547"/>
            <a:ext cx="4532208" cy="1468714"/>
            <a:chOff x="945458" y="1685547"/>
            <a:chExt cx="4532208" cy="1468714"/>
          </a:xfrm>
        </p:grpSpPr>
        <p:cxnSp>
          <p:nvCxnSpPr>
            <p:cNvPr id="7" name="Connector: Elbow 6">
              <a:extLst>
                <a:ext uri="{FF2B5EF4-FFF2-40B4-BE49-F238E27FC236}">
                  <a16:creationId xmlns:a16="http://schemas.microsoft.com/office/drawing/2014/main" id="{CA82BFCF-27EC-4BA1-B44C-0078479AD081}"/>
                </a:ext>
              </a:extLst>
            </p:cNvPr>
            <p:cNvCxnSpPr>
              <a:cxnSpLocks/>
              <a:stCxn id="16" idx="3"/>
              <a:endCxn id="9" idx="1"/>
            </p:cNvCxnSpPr>
            <p:nvPr/>
          </p:nvCxnSpPr>
          <p:spPr bwMode="gray">
            <a:xfrm>
              <a:off x="4330661" y="1908496"/>
              <a:ext cx="861779" cy="1094763"/>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1A945967-4DB0-4855-AD95-5F6A0AD2B5DB}"/>
                </a:ext>
              </a:extLst>
            </p:cNvPr>
            <p:cNvSpPr/>
            <p:nvPr/>
          </p:nvSpPr>
          <p:spPr bwMode="gray">
            <a:xfrm>
              <a:off x="5192440" y="285225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3D767D99-3332-4152-B898-8B9111D66D59}"/>
                </a:ext>
              </a:extLst>
            </p:cNvPr>
            <p:cNvSpPr/>
            <p:nvPr/>
          </p:nvSpPr>
          <p:spPr bwMode="gray">
            <a:xfrm>
              <a:off x="4263549" y="1853367"/>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CF1F7EF1-7F7F-4BE8-B51C-72F5A7D4FC24}"/>
                </a:ext>
              </a:extLst>
            </p:cNvPr>
            <p:cNvCxnSpPr>
              <a:cxnSpLocks/>
              <a:stCxn id="20" idx="0"/>
              <a:endCxn id="23" idx="1"/>
            </p:cNvCxnSpPr>
            <p:nvPr/>
          </p:nvCxnSpPr>
          <p:spPr bwMode="gray">
            <a:xfrm rot="16200000" flipH="1">
              <a:off x="3022229" y="-333662"/>
              <a:ext cx="126995" cy="4213426"/>
            </a:xfrm>
            <a:prstGeom prst="bentConnector4">
              <a:avLst>
                <a:gd name="adj1" fmla="val -180007"/>
                <a:gd name="adj2" fmla="val 9340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63074A-F774-4621-A32D-D66F9E096F6E}"/>
                </a:ext>
              </a:extLst>
            </p:cNvPr>
            <p:cNvSpPr/>
            <p:nvPr/>
          </p:nvSpPr>
          <p:spPr bwMode="gray">
            <a:xfrm>
              <a:off x="945458" y="1709554"/>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Left Brace 22">
              <a:extLst>
                <a:ext uri="{FF2B5EF4-FFF2-40B4-BE49-F238E27FC236}">
                  <a16:creationId xmlns:a16="http://schemas.microsoft.com/office/drawing/2014/main" id="{46778085-659F-48BD-8D7B-E9343821733B}"/>
                </a:ext>
              </a:extLst>
            </p:cNvPr>
            <p:cNvSpPr/>
            <p:nvPr/>
          </p:nvSpPr>
          <p:spPr bwMode="gray">
            <a:xfrm>
              <a:off x="5192440" y="168554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587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A6F1-D7A5-4D6D-9CC7-1AAE4F9B2741}"/>
              </a:ext>
            </a:extLst>
          </p:cNvPr>
          <p:cNvSpPr>
            <a:spLocks noGrp="1"/>
          </p:cNvSpPr>
          <p:nvPr>
            <p:ph type="title"/>
          </p:nvPr>
        </p:nvSpPr>
        <p:spPr/>
        <p:txBody>
          <a:bodyPr/>
          <a:lstStyle/>
          <a:p>
            <a:r>
              <a:rPr lang="en-US" dirty="0"/>
              <a:t>TD(λ) Which n value is the best? </a:t>
            </a:r>
          </a:p>
        </p:txBody>
      </p:sp>
      <p:pic>
        <p:nvPicPr>
          <p:cNvPr id="4" name="Picture 3">
            <a:extLst>
              <a:ext uri="{FF2B5EF4-FFF2-40B4-BE49-F238E27FC236}">
                <a16:creationId xmlns:a16="http://schemas.microsoft.com/office/drawing/2014/main" id="{B60525B0-C6E6-4C29-96B3-5FEBA0C4431A}"/>
              </a:ext>
            </a:extLst>
          </p:cNvPr>
          <p:cNvPicPr>
            <a:picLocks noChangeAspect="1"/>
          </p:cNvPicPr>
          <p:nvPr/>
        </p:nvPicPr>
        <p:blipFill>
          <a:blip r:embed="rId2"/>
          <a:stretch>
            <a:fillRect/>
          </a:stretch>
        </p:blipFill>
        <p:spPr>
          <a:xfrm>
            <a:off x="478369" y="1238480"/>
            <a:ext cx="10347471" cy="5385240"/>
          </a:xfrm>
          <a:prstGeom prst="rect">
            <a:avLst/>
          </a:prstGeom>
        </p:spPr>
      </p:pic>
    </p:spTree>
    <p:extLst>
      <p:ext uri="{BB962C8B-B14F-4D97-AF65-F5344CB8AC3E}">
        <p14:creationId xmlns:p14="http://schemas.microsoft.com/office/powerpoint/2010/main" val="1379168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1222947"/>
            <a:ext cx="9144000" cy="3838725"/>
          </a:xfrm>
        </p:spPr>
        <p:txBody>
          <a:bodyPr/>
          <a:lstStyle/>
          <a:p>
            <a:r>
              <a:rPr lang="en-US" b="1" dirty="0"/>
              <a:t>Control</a:t>
            </a:r>
            <a:r>
              <a:rPr lang="en-US" dirty="0"/>
              <a:t>  </a:t>
            </a:r>
            <a:br>
              <a:rPr lang="en-US" dirty="0"/>
            </a:br>
            <a:r>
              <a:rPr lang="en-US" dirty="0"/>
              <a:t>Improving the policy to find optimal value-function</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608008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481543" y="3891776"/>
            <a:ext cx="11228913" cy="2527323"/>
          </a:xfrm>
        </p:spPr>
        <p:txBody>
          <a:bodyPr/>
          <a:lstStyle/>
          <a:p>
            <a:r>
              <a:rPr lang="en-US" dirty="0"/>
              <a:t>Recap</a:t>
            </a:r>
          </a:p>
        </p:txBody>
      </p:sp>
      <p:sp>
        <p:nvSpPr>
          <p:cNvPr id="4" name="TextBox 3">
            <a:extLst>
              <a:ext uri="{FF2B5EF4-FFF2-40B4-BE49-F238E27FC236}">
                <a16:creationId xmlns:a16="http://schemas.microsoft.com/office/drawing/2014/main" id="{99CC26ED-9ED1-85FE-D10D-489D42B8BECA}"/>
              </a:ext>
            </a:extLst>
          </p:cNvPr>
          <p:cNvSpPr txBox="1"/>
          <p:nvPr/>
        </p:nvSpPr>
        <p:spPr bwMode="gray">
          <a:xfrm>
            <a:off x="1453585" y="1475071"/>
            <a:ext cx="9278478" cy="1200329"/>
          </a:xfrm>
          <a:prstGeom prst="rect">
            <a:avLst/>
          </a:prstGeom>
          <a:noFill/>
        </p:spPr>
        <p:txBody>
          <a:bodyPr wrap="square">
            <a:spAutoFit/>
          </a:bodyPr>
          <a:lstStyle/>
          <a:p>
            <a:r>
              <a:rPr lang="en-US" dirty="0"/>
              <a:t>"When solving a problem of interest, do not solve a more general problem as an intermediate step“</a:t>
            </a:r>
          </a:p>
          <a:p>
            <a:endParaRPr lang="en-US" dirty="0"/>
          </a:p>
          <a:p>
            <a:r>
              <a:rPr lang="en-US" dirty="0"/>
              <a:t>Vladimir </a:t>
            </a:r>
            <a:r>
              <a:rPr lang="en-US" dirty="0" err="1"/>
              <a:t>Vapnik</a:t>
            </a:r>
            <a:r>
              <a:rPr lang="en-US" dirty="0"/>
              <a:t> [1]</a:t>
            </a:r>
          </a:p>
        </p:txBody>
      </p:sp>
    </p:spTree>
    <p:extLst>
      <p:ext uri="{BB962C8B-B14F-4D97-AF65-F5344CB8AC3E}">
        <p14:creationId xmlns:p14="http://schemas.microsoft.com/office/powerpoint/2010/main" val="3503833486"/>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40C2-9406-46B5-A8F1-C758F72718CF}"/>
              </a:ext>
            </a:extLst>
          </p:cNvPr>
          <p:cNvSpPr>
            <a:spLocks noGrp="1"/>
          </p:cNvSpPr>
          <p:nvPr>
            <p:ph type="title"/>
          </p:nvPr>
        </p:nvSpPr>
        <p:spPr/>
        <p:txBody>
          <a:bodyPr anchor="t">
            <a:normAutofit/>
          </a:bodyPr>
          <a:lstStyle/>
          <a:p>
            <a:r>
              <a:rPr lang="pt-BR" dirty="0"/>
              <a:t>Generalized Policy Iteration</a:t>
            </a:r>
            <a:endParaRPr lang="en-US" dirty="0"/>
          </a:p>
        </p:txBody>
      </p:sp>
      <p:pic>
        <p:nvPicPr>
          <p:cNvPr id="4" name="Content Placeholder 3">
            <a:extLst>
              <a:ext uri="{FF2B5EF4-FFF2-40B4-BE49-F238E27FC236}">
                <a16:creationId xmlns:a16="http://schemas.microsoft.com/office/drawing/2014/main" id="{F7FDF357-26F1-4585-BBB4-B653DAB8259E}"/>
              </a:ext>
            </a:extLst>
          </p:cNvPr>
          <p:cNvPicPr>
            <a:picLocks noGrp="1" noChangeAspect="1"/>
          </p:cNvPicPr>
          <p:nvPr>
            <p:ph idx="1"/>
          </p:nvPr>
        </p:nvPicPr>
        <p:blipFill>
          <a:blip r:embed="rId3"/>
          <a:stretch>
            <a:fillRect/>
          </a:stretch>
        </p:blipFill>
        <p:spPr>
          <a:xfrm>
            <a:off x="4468303" y="1212850"/>
            <a:ext cx="3493519" cy="2141538"/>
          </a:xfrm>
          <a:prstGeom prst="rect">
            <a:avLst/>
          </a:prstGeom>
        </p:spPr>
      </p:pic>
      <p:sp>
        <p:nvSpPr>
          <p:cNvPr id="7" name="TextBox 6">
            <a:extLst>
              <a:ext uri="{FF2B5EF4-FFF2-40B4-BE49-F238E27FC236}">
                <a16:creationId xmlns:a16="http://schemas.microsoft.com/office/drawing/2014/main" id="{33850961-A3D2-4E3C-A754-7A2A5842DC3F}"/>
              </a:ext>
            </a:extLst>
          </p:cNvPr>
          <p:cNvSpPr txBox="1"/>
          <p:nvPr/>
        </p:nvSpPr>
        <p:spPr bwMode="gray">
          <a:xfrm>
            <a:off x="590530" y="4370666"/>
            <a:ext cx="5171104" cy="2120926"/>
          </a:xfrm>
          <a:prstGeom prst="rect">
            <a:avLst/>
          </a:prstGeom>
          <a:noFill/>
        </p:spPr>
        <p:txBody>
          <a:bodyPr wrap="square" lIns="0" tIns="0" rIns="0" bIns="0" rtlCol="0">
            <a:noAutofit/>
          </a:bodyPr>
          <a:lstStyle/>
          <a:p>
            <a:pPr marL="342900" indent="-342900">
              <a:spcBef>
                <a:spcPts val="300"/>
              </a:spcBef>
              <a:spcAft>
                <a:spcPts val="300"/>
              </a:spcAft>
              <a:buClr>
                <a:schemeClr val="accent1"/>
              </a:buClr>
              <a:buSzPct val="90000"/>
              <a:buFont typeface="+mj-lt"/>
              <a:buAutoNum type="arabicPeriod"/>
            </a:pPr>
            <a:r>
              <a:rPr lang="pt-BR" u="sng" dirty="0"/>
              <a:t>Policy Evaluation</a:t>
            </a:r>
            <a:r>
              <a:rPr lang="en-US" dirty="0"/>
              <a:t>:</a:t>
            </a:r>
            <a:r>
              <a:rPr lang="pt-BR" dirty="0"/>
              <a:t> </a:t>
            </a:r>
          </a:p>
          <a:p>
            <a:pPr marL="342900" indent="-342900">
              <a:spcBef>
                <a:spcPts val="300"/>
              </a:spcBef>
              <a:spcAft>
                <a:spcPts val="300"/>
              </a:spcAft>
              <a:buClr>
                <a:schemeClr val="accent1"/>
              </a:buClr>
              <a:buSzPct val="90000"/>
              <a:buFont typeface="Arial" panose="020B0604020202020204" pitchFamily="34" charset="0"/>
              <a:buChar char="•"/>
            </a:pPr>
            <a:r>
              <a:rPr lang="pt-BR" dirty="0"/>
              <a:t>What? estimates V</a:t>
            </a:r>
            <a:r>
              <a:rPr lang="el-GR" baseline="48000" dirty="0"/>
              <a:t>ϖ</a:t>
            </a:r>
            <a:endParaRPr lang="en-US" baseline="48000" dirty="0"/>
          </a:p>
          <a:p>
            <a:pPr marL="342900" indent="-342900">
              <a:spcBef>
                <a:spcPts val="300"/>
              </a:spcBef>
              <a:spcAft>
                <a:spcPts val="300"/>
              </a:spcAft>
              <a:buClr>
                <a:schemeClr val="accent1"/>
              </a:buClr>
              <a:buSzPct val="90000"/>
              <a:buFont typeface="Arial" panose="020B0604020202020204" pitchFamily="34" charset="0"/>
              <a:buChar char="•"/>
            </a:pPr>
            <a:r>
              <a:rPr lang="en-US" dirty="0"/>
              <a:t>How? Iterative policy evaluation</a:t>
            </a:r>
            <a:endParaRPr lang="pt-BR" dirty="0"/>
          </a:p>
          <a:p>
            <a:pPr marL="342900" indent="-342900">
              <a:spcBef>
                <a:spcPts val="300"/>
              </a:spcBef>
              <a:spcAft>
                <a:spcPts val="300"/>
              </a:spcAft>
              <a:buClr>
                <a:schemeClr val="accent1"/>
              </a:buClr>
              <a:buSzPct val="90000"/>
              <a:buFont typeface="+mj-lt"/>
              <a:buAutoNum type="arabicPeriod" startAt="2"/>
            </a:pPr>
            <a:r>
              <a:rPr lang="pt-BR" u="sng" dirty="0"/>
              <a:t>Policy Improvement</a:t>
            </a:r>
            <a:r>
              <a:rPr lang="pt-BR" dirty="0"/>
              <a:t>: </a:t>
            </a:r>
          </a:p>
          <a:p>
            <a:pPr marL="285750" indent="-285750">
              <a:spcBef>
                <a:spcPts val="300"/>
              </a:spcBef>
              <a:spcAft>
                <a:spcPts val="300"/>
              </a:spcAft>
              <a:buClr>
                <a:schemeClr val="accent1"/>
              </a:buClr>
              <a:buSzPct val="90000"/>
              <a:buFont typeface="Arial" panose="020B0604020202020204" pitchFamily="34" charset="0"/>
              <a:buChar char="•"/>
            </a:pPr>
            <a:r>
              <a:rPr lang="pt-BR" dirty="0"/>
              <a:t>What? generates a </a:t>
            </a:r>
            <a:r>
              <a:rPr lang="el-GR" dirty="0"/>
              <a:t>ϖ</a:t>
            </a:r>
            <a:r>
              <a:rPr lang="en-US" dirty="0"/>
              <a:t>’ ≥ </a:t>
            </a:r>
            <a:r>
              <a:rPr lang="el-GR" dirty="0"/>
              <a:t>ϖ</a:t>
            </a:r>
            <a:endParaRPr lang="en-US" dirty="0"/>
          </a:p>
          <a:p>
            <a:pPr marL="285750" indent="-285750">
              <a:spcBef>
                <a:spcPts val="300"/>
              </a:spcBef>
              <a:spcAft>
                <a:spcPts val="300"/>
              </a:spcAft>
              <a:buClr>
                <a:schemeClr val="accent1"/>
              </a:buClr>
              <a:buSzPct val="90000"/>
              <a:buFont typeface="Arial" panose="020B0604020202020204" pitchFamily="34" charset="0"/>
              <a:buChar char="•"/>
            </a:pPr>
            <a:r>
              <a:rPr lang="en-US" dirty="0"/>
              <a:t>How? Greedy policy improvement</a:t>
            </a:r>
          </a:p>
        </p:txBody>
      </p:sp>
      <p:sp>
        <p:nvSpPr>
          <p:cNvPr id="8" name="Rectangle 7">
            <a:extLst>
              <a:ext uri="{FF2B5EF4-FFF2-40B4-BE49-F238E27FC236}">
                <a16:creationId xmlns:a16="http://schemas.microsoft.com/office/drawing/2014/main" id="{2B01D47D-27CF-48B8-88F1-E618A35FC47F}"/>
              </a:ext>
            </a:extLst>
          </p:cNvPr>
          <p:cNvSpPr/>
          <p:nvPr/>
        </p:nvSpPr>
        <p:spPr>
          <a:xfrm>
            <a:off x="9543991" y="3429000"/>
            <a:ext cx="1616148" cy="461665"/>
          </a:xfrm>
          <a:prstGeom prst="rect">
            <a:avLst/>
          </a:prstGeom>
        </p:spPr>
        <p:txBody>
          <a:bodyPr wrap="none">
            <a:spAutoFit/>
          </a:bodyPr>
          <a:lstStyle/>
          <a:p>
            <a:r>
              <a:rPr lang="el-GR" sz="2400" dirty="0"/>
              <a:t>ϖ</a:t>
            </a:r>
            <a:r>
              <a:rPr lang="en-US" sz="2400" dirty="0"/>
              <a:t>* ==V*</a:t>
            </a:r>
          </a:p>
        </p:txBody>
      </p:sp>
      <p:pic>
        <p:nvPicPr>
          <p:cNvPr id="9" name="Picture 8">
            <a:extLst>
              <a:ext uri="{FF2B5EF4-FFF2-40B4-BE49-F238E27FC236}">
                <a16:creationId xmlns:a16="http://schemas.microsoft.com/office/drawing/2014/main" id="{9D9F720E-D099-41C7-ABD9-EEFDE8729EA0}"/>
              </a:ext>
            </a:extLst>
          </p:cNvPr>
          <p:cNvPicPr>
            <a:picLocks noChangeAspect="1"/>
          </p:cNvPicPr>
          <p:nvPr/>
        </p:nvPicPr>
        <p:blipFill>
          <a:blip r:embed="rId4"/>
          <a:stretch>
            <a:fillRect/>
          </a:stretch>
        </p:blipFill>
        <p:spPr>
          <a:xfrm>
            <a:off x="497173" y="1010747"/>
            <a:ext cx="3461617" cy="2935358"/>
          </a:xfrm>
          <a:prstGeom prst="rect">
            <a:avLst/>
          </a:prstGeom>
        </p:spPr>
      </p:pic>
      <p:sp>
        <p:nvSpPr>
          <p:cNvPr id="10" name="TextBox 9">
            <a:extLst>
              <a:ext uri="{FF2B5EF4-FFF2-40B4-BE49-F238E27FC236}">
                <a16:creationId xmlns:a16="http://schemas.microsoft.com/office/drawing/2014/main" id="{C94E94AD-AE66-433A-B2AB-1DDE2F105441}"/>
              </a:ext>
            </a:extLst>
          </p:cNvPr>
          <p:cNvSpPr txBox="1"/>
          <p:nvPr/>
        </p:nvSpPr>
        <p:spPr bwMode="gray">
          <a:xfrm>
            <a:off x="7172300" y="5001300"/>
            <a:ext cx="2899176" cy="42357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Monte Carlo Evaluation</a:t>
            </a:r>
            <a:endParaRPr lang="en-US" dirty="0"/>
          </a:p>
        </p:txBody>
      </p:sp>
      <p:sp>
        <p:nvSpPr>
          <p:cNvPr id="11" name="TextBox 10">
            <a:extLst>
              <a:ext uri="{FF2B5EF4-FFF2-40B4-BE49-F238E27FC236}">
                <a16:creationId xmlns:a16="http://schemas.microsoft.com/office/drawing/2014/main" id="{1487CDB6-31D4-458B-8873-B8B62066F720}"/>
              </a:ext>
            </a:extLst>
          </p:cNvPr>
          <p:cNvSpPr txBox="1"/>
          <p:nvPr/>
        </p:nvSpPr>
        <p:spPr bwMode="gray">
          <a:xfrm>
            <a:off x="6652470" y="5674241"/>
            <a:ext cx="5402510" cy="1039754"/>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epsilon-Greedy (fixed exploration rate)</a:t>
            </a:r>
          </a:p>
          <a:p>
            <a:pPr marL="182563" indent="-182563">
              <a:spcBef>
                <a:spcPts val="300"/>
              </a:spcBef>
              <a:spcAft>
                <a:spcPts val="300"/>
              </a:spcAft>
              <a:buClr>
                <a:schemeClr val="accent1"/>
              </a:buClr>
              <a:buSzPct val="90000"/>
              <a:buFont typeface="Arial" panose="020B0604020202020204" pitchFamily="34" charset="0"/>
              <a:buChar char="■"/>
            </a:pPr>
            <a:r>
              <a:rPr lang="pt-BR" dirty="0"/>
              <a:t>Monte Carlo GLIE (decaying exploratoin rate)</a:t>
            </a:r>
          </a:p>
          <a:p>
            <a:pPr marL="182563" indent="-182563">
              <a:spcBef>
                <a:spcPts val="300"/>
              </a:spcBef>
              <a:spcAft>
                <a:spcPts val="300"/>
              </a:spcAft>
              <a:buClr>
                <a:schemeClr val="accent1"/>
              </a:buClr>
              <a:buSzPct val="90000"/>
              <a:buFont typeface="Arial" panose="020B0604020202020204" pitchFamily="34" charset="0"/>
              <a:buChar char="■"/>
            </a:pPr>
            <a:r>
              <a:rPr lang="pt-BR" dirty="0"/>
              <a:t>TD(0) and TD(lambda)</a:t>
            </a:r>
          </a:p>
          <a:p>
            <a:pPr marL="182563" indent="-182563">
              <a:spcBef>
                <a:spcPts val="300"/>
              </a:spcBef>
              <a:spcAft>
                <a:spcPts val="300"/>
              </a:spcAft>
              <a:buClr>
                <a:schemeClr val="accent1"/>
              </a:buClr>
              <a:buSzPct val="9000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A1C8BE8B-2190-4317-A811-CD6E26BC7A1C}"/>
              </a:ext>
            </a:extLst>
          </p:cNvPr>
          <p:cNvSpPr txBox="1"/>
          <p:nvPr/>
        </p:nvSpPr>
        <p:spPr bwMode="gray">
          <a:xfrm>
            <a:off x="6430367" y="4523871"/>
            <a:ext cx="4383042" cy="6584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b="1" dirty="0"/>
              <a:t>Variations to these components:</a:t>
            </a:r>
            <a:endParaRPr lang="en-US" b="1" dirty="0"/>
          </a:p>
        </p:txBody>
      </p:sp>
      <p:sp>
        <p:nvSpPr>
          <p:cNvPr id="13" name="Rectangle 12">
            <a:extLst>
              <a:ext uri="{FF2B5EF4-FFF2-40B4-BE49-F238E27FC236}">
                <a16:creationId xmlns:a16="http://schemas.microsoft.com/office/drawing/2014/main" id="{E02A1775-00D2-44D9-9099-B417C6DCBF8E}"/>
              </a:ext>
            </a:extLst>
          </p:cNvPr>
          <p:cNvSpPr/>
          <p:nvPr/>
        </p:nvSpPr>
        <p:spPr>
          <a:xfrm>
            <a:off x="7005740" y="1010747"/>
            <a:ext cx="2187522" cy="461665"/>
          </a:xfrm>
          <a:prstGeom prst="rect">
            <a:avLst/>
          </a:prstGeom>
        </p:spPr>
        <p:txBody>
          <a:bodyPr wrap="none">
            <a:spAutoFit/>
          </a:bodyPr>
          <a:lstStyle/>
          <a:p>
            <a:r>
              <a:rPr lang="en-US" sz="2400" dirty="0"/>
              <a:t>Convergence</a:t>
            </a:r>
          </a:p>
        </p:txBody>
      </p:sp>
      <p:cxnSp>
        <p:nvCxnSpPr>
          <p:cNvPr id="15" name="Straight Arrow Connector 14">
            <a:extLst>
              <a:ext uri="{FF2B5EF4-FFF2-40B4-BE49-F238E27FC236}">
                <a16:creationId xmlns:a16="http://schemas.microsoft.com/office/drawing/2014/main" id="{F4F0C6AB-9A1D-438D-9B80-D58F10A5D62E}"/>
              </a:ext>
            </a:extLst>
          </p:cNvPr>
          <p:cNvCxnSpPr/>
          <p:nvPr/>
        </p:nvCxnSpPr>
        <p:spPr bwMode="gray">
          <a:xfrm>
            <a:off x="4798503" y="5216542"/>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466BA8-2D08-46FC-8569-35349C5D2C5C}"/>
              </a:ext>
            </a:extLst>
          </p:cNvPr>
          <p:cNvCxnSpPr/>
          <p:nvPr/>
        </p:nvCxnSpPr>
        <p:spPr bwMode="gray">
          <a:xfrm>
            <a:off x="4928738" y="6281090"/>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50F4-4863-4A68-9182-157A6DDD0C99}"/>
              </a:ext>
            </a:extLst>
          </p:cNvPr>
          <p:cNvSpPr>
            <a:spLocks noGrp="1"/>
          </p:cNvSpPr>
          <p:nvPr>
            <p:ph type="title"/>
          </p:nvPr>
        </p:nvSpPr>
        <p:spPr/>
        <p:txBody>
          <a:bodyPr/>
          <a:lstStyle/>
          <a:p>
            <a:r>
              <a:rPr lang="pt-BR" dirty="0"/>
              <a:t>Monte Carlo Control</a:t>
            </a:r>
            <a:endParaRPr lang="en-US" dirty="0"/>
          </a:p>
        </p:txBody>
      </p:sp>
      <p:pic>
        <p:nvPicPr>
          <p:cNvPr id="7" name="Content Placeholder 3">
            <a:extLst>
              <a:ext uri="{FF2B5EF4-FFF2-40B4-BE49-F238E27FC236}">
                <a16:creationId xmlns:a16="http://schemas.microsoft.com/office/drawing/2014/main" id="{DC27B2F8-B081-43D0-8D47-CA52E927929C}"/>
              </a:ext>
            </a:extLst>
          </p:cNvPr>
          <p:cNvPicPr>
            <a:picLocks noGrp="1" noChangeAspect="1"/>
          </p:cNvPicPr>
          <p:nvPr>
            <p:ph idx="1"/>
          </p:nvPr>
        </p:nvPicPr>
        <p:blipFill>
          <a:blip r:embed="rId3"/>
          <a:stretch>
            <a:fillRect/>
          </a:stretch>
        </p:blipFill>
        <p:spPr>
          <a:xfrm>
            <a:off x="354626" y="1908576"/>
            <a:ext cx="4415594" cy="265713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5BD2B62-C100-4D2B-81A3-714E451C444E}"/>
                  </a:ext>
                </a:extLst>
              </p:cNvPr>
              <p:cNvSpPr/>
              <p:nvPr/>
            </p:nvSpPr>
            <p:spPr>
              <a:xfrm>
                <a:off x="696235" y="1636015"/>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6" name="Rectangle 5">
                <a:extLst>
                  <a:ext uri="{FF2B5EF4-FFF2-40B4-BE49-F238E27FC236}">
                    <a16:creationId xmlns:a16="http://schemas.microsoft.com/office/drawing/2014/main" id="{B5BD2B62-C100-4D2B-81A3-714E451C444E}"/>
                  </a:ext>
                </a:extLst>
              </p:cNvPr>
              <p:cNvSpPr>
                <a:spLocks noRot="1" noChangeAspect="1" noMove="1" noResize="1" noEditPoints="1" noAdjustHandles="1" noChangeArrowheads="1" noChangeShapeType="1" noTextEdit="1"/>
              </p:cNvSpPr>
              <p:nvPr/>
            </p:nvSpPr>
            <p:spPr>
              <a:xfrm>
                <a:off x="696235" y="1636015"/>
                <a:ext cx="3500574" cy="517065"/>
              </a:xfrm>
              <a:prstGeom prst="rect">
                <a:avLst/>
              </a:prstGeom>
              <a:blipFill>
                <a:blip r:embed="rId4"/>
                <a:stretch>
                  <a:fillRect b="-1176"/>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97470CF0-0BD5-46B6-9D4C-C100F9728D95}"/>
              </a:ext>
            </a:extLst>
          </p:cNvPr>
          <p:cNvCxnSpPr>
            <a:cxnSpLocks/>
            <a:endCxn id="6" idx="2"/>
          </p:cNvCxnSpPr>
          <p:nvPr/>
        </p:nvCxnSpPr>
        <p:spPr bwMode="gray">
          <a:xfrm rot="16200000" flipV="1">
            <a:off x="2410899" y="2188703"/>
            <a:ext cx="473550" cy="402303"/>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0F1A272-2994-4EBE-B85C-862852A8F4BC}"/>
              </a:ext>
            </a:extLst>
          </p:cNvPr>
          <p:cNvCxnSpPr>
            <a:cxnSpLocks/>
            <a:endCxn id="13" idx="0"/>
          </p:cNvCxnSpPr>
          <p:nvPr/>
        </p:nvCxnSpPr>
        <p:spPr bwMode="gray">
          <a:xfrm rot="5400000">
            <a:off x="2732765" y="4395660"/>
            <a:ext cx="723328" cy="220331"/>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B257BA-2013-49D7-BB38-39E663995B19}"/>
              </a:ext>
            </a:extLst>
          </p:cNvPr>
          <p:cNvSpPr txBox="1"/>
          <p:nvPr/>
        </p:nvSpPr>
        <p:spPr bwMode="gray">
          <a:xfrm>
            <a:off x="822121" y="4867489"/>
            <a:ext cx="4324283" cy="2665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No guarantee that </a:t>
            </a:r>
            <a:r>
              <a:rPr lang="pt-BR" sz="1600" dirty="0" err="1"/>
              <a:t>will</a:t>
            </a:r>
            <a:r>
              <a:rPr lang="pt-BR" sz="1600" dirty="0"/>
              <a:t> </a:t>
            </a:r>
            <a:r>
              <a:rPr lang="pt-BR" sz="1600" dirty="0" err="1"/>
              <a:t>find</a:t>
            </a:r>
            <a:r>
              <a:rPr lang="pt-BR" sz="1600" dirty="0"/>
              <a:t> the optimum</a:t>
            </a:r>
            <a:endParaRPr lang="en-US" sz="1600" dirty="0" err="1"/>
          </a:p>
        </p:txBody>
      </p:sp>
      <p:sp>
        <p:nvSpPr>
          <p:cNvPr id="23" name="TextBox 22">
            <a:extLst>
              <a:ext uri="{FF2B5EF4-FFF2-40B4-BE49-F238E27FC236}">
                <a16:creationId xmlns:a16="http://schemas.microsoft.com/office/drawing/2014/main" id="{1FAC4E79-5C93-4D9E-B99B-616B5305EAD6}"/>
              </a:ext>
            </a:extLst>
          </p:cNvPr>
          <p:cNvSpPr txBox="1"/>
          <p:nvPr/>
        </p:nvSpPr>
        <p:spPr bwMode="gray">
          <a:xfrm>
            <a:off x="6867894" y="1037635"/>
            <a:ext cx="4324283" cy="5329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u="sng" dirty="0"/>
              <a:t>Solution part-1</a:t>
            </a:r>
            <a:r>
              <a:rPr lang="pt-BR" sz="1600" dirty="0"/>
              <a:t>: use Q because it is based on state, action pairs</a:t>
            </a:r>
          </a:p>
        </p:txBody>
      </p:sp>
      <p:pic>
        <p:nvPicPr>
          <p:cNvPr id="24" name="Picture 23">
            <a:extLst>
              <a:ext uri="{FF2B5EF4-FFF2-40B4-BE49-F238E27FC236}">
                <a16:creationId xmlns:a16="http://schemas.microsoft.com/office/drawing/2014/main" id="{F0260DC6-B31E-419B-904F-FCC97425351C}"/>
              </a:ext>
            </a:extLst>
          </p:cNvPr>
          <p:cNvPicPr>
            <a:picLocks noChangeAspect="1"/>
          </p:cNvPicPr>
          <p:nvPr/>
        </p:nvPicPr>
        <p:blipFill>
          <a:blip r:embed="rId5"/>
          <a:stretch>
            <a:fillRect/>
          </a:stretch>
        </p:blipFill>
        <p:spPr>
          <a:xfrm>
            <a:off x="6775395" y="1608697"/>
            <a:ext cx="4824444" cy="3379762"/>
          </a:xfrm>
          <a:prstGeom prst="rect">
            <a:avLst/>
          </a:prstGeom>
        </p:spPr>
      </p:pic>
      <p:sp>
        <p:nvSpPr>
          <p:cNvPr id="25" name="Rectangle 24">
            <a:extLst>
              <a:ext uri="{FF2B5EF4-FFF2-40B4-BE49-F238E27FC236}">
                <a16:creationId xmlns:a16="http://schemas.microsoft.com/office/drawing/2014/main" id="{8269CF83-8A50-4B84-921A-681DF9F1345B}"/>
              </a:ext>
            </a:extLst>
          </p:cNvPr>
          <p:cNvSpPr/>
          <p:nvPr/>
        </p:nvSpPr>
        <p:spPr>
          <a:xfrm>
            <a:off x="7272282" y="5235590"/>
            <a:ext cx="4591167" cy="584775"/>
          </a:xfrm>
          <a:prstGeom prst="rect">
            <a:avLst/>
          </a:prstGeom>
        </p:spPr>
        <p:txBody>
          <a:bodyPr wrap="square">
            <a:spAutoFit/>
          </a:bodyPr>
          <a:lstStyle/>
          <a:p>
            <a:pPr>
              <a:spcBef>
                <a:spcPts val="300"/>
              </a:spcBef>
              <a:spcAft>
                <a:spcPts val="300"/>
              </a:spcAft>
              <a:buClr>
                <a:schemeClr val="accent1"/>
              </a:buClr>
              <a:buSzPct val="90000"/>
            </a:pPr>
            <a:r>
              <a:rPr lang="pt-BR" sz="1600" u="sng" dirty="0"/>
              <a:t>Solution part-2</a:t>
            </a:r>
            <a:r>
              <a:rPr lang="pt-BR" sz="1600" dirty="0"/>
              <a:t>: add randomness in the choice of action (e-Greedy)</a:t>
            </a:r>
            <a:endParaRPr lang="en-US" sz="1600" dirty="0" err="1"/>
          </a:p>
        </p:txBody>
      </p:sp>
      <p:cxnSp>
        <p:nvCxnSpPr>
          <p:cNvPr id="27" name="Connector: Elbow 26">
            <a:extLst>
              <a:ext uri="{FF2B5EF4-FFF2-40B4-BE49-F238E27FC236}">
                <a16:creationId xmlns:a16="http://schemas.microsoft.com/office/drawing/2014/main" id="{7D61D226-5DC7-48A3-B37E-732B29C11213}"/>
              </a:ext>
            </a:extLst>
          </p:cNvPr>
          <p:cNvCxnSpPr>
            <a:cxnSpLocks/>
            <a:endCxn id="23" idx="2"/>
          </p:cNvCxnSpPr>
          <p:nvPr/>
        </p:nvCxnSpPr>
        <p:spPr bwMode="gray">
          <a:xfrm rot="5400000" flipH="1" flipV="1">
            <a:off x="8597038" y="1740626"/>
            <a:ext cx="603046" cy="262949"/>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2D80D66-E29F-40AD-8A9A-FAEDA6F6F73D}"/>
              </a:ext>
            </a:extLst>
          </p:cNvPr>
          <p:cNvGrpSpPr/>
          <p:nvPr/>
        </p:nvGrpSpPr>
        <p:grpSpPr>
          <a:xfrm>
            <a:off x="3343430" y="5347005"/>
            <a:ext cx="2660073" cy="1366994"/>
            <a:chOff x="4322618" y="5347005"/>
            <a:chExt cx="2660073" cy="1366994"/>
          </a:xfrm>
        </p:grpSpPr>
        <p:sp>
          <p:nvSpPr>
            <p:cNvPr id="36" name="Double Brace 35">
              <a:extLst>
                <a:ext uri="{FF2B5EF4-FFF2-40B4-BE49-F238E27FC236}">
                  <a16:creationId xmlns:a16="http://schemas.microsoft.com/office/drawing/2014/main" id="{20D5D3EB-EC5E-473C-A0AC-36F2FCEAEA24}"/>
                </a:ext>
              </a:extLst>
            </p:cNvPr>
            <p:cNvSpPr/>
            <p:nvPr/>
          </p:nvSpPr>
          <p:spPr bwMode="gray">
            <a:xfrm>
              <a:off x="5089794" y="5950524"/>
              <a:ext cx="1705861"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37" name="Rectangle 36">
              <a:extLst>
                <a:ext uri="{FF2B5EF4-FFF2-40B4-BE49-F238E27FC236}">
                  <a16:creationId xmlns:a16="http://schemas.microsoft.com/office/drawing/2014/main" id="{7EEB5428-FA2C-42E3-9F31-CF972A43D0C4}"/>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38" name="Rectangle 37">
              <a:extLst>
                <a:ext uri="{FF2B5EF4-FFF2-40B4-BE49-F238E27FC236}">
                  <a16:creationId xmlns:a16="http://schemas.microsoft.com/office/drawing/2014/main" id="{C6C9F78A-D5FE-41F7-AC6D-6C77488D8A8A}"/>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28" name="Connector: Elbow 27">
            <a:extLst>
              <a:ext uri="{FF2B5EF4-FFF2-40B4-BE49-F238E27FC236}">
                <a16:creationId xmlns:a16="http://schemas.microsoft.com/office/drawing/2014/main" id="{25886992-58DC-47A2-98FB-B318933AFF67}"/>
              </a:ext>
            </a:extLst>
          </p:cNvPr>
          <p:cNvCxnSpPr>
            <a:cxnSpLocks/>
          </p:cNvCxnSpPr>
          <p:nvPr/>
        </p:nvCxnSpPr>
        <p:spPr bwMode="gray">
          <a:xfrm rot="5400000">
            <a:off x="8706047" y="4638960"/>
            <a:ext cx="949979" cy="243280"/>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1E9C09B-C0A2-4FC9-A7F8-EB1A30928492}"/>
              </a:ext>
            </a:extLst>
          </p:cNvPr>
          <p:cNvPicPr>
            <a:picLocks noChangeAspect="1"/>
          </p:cNvPicPr>
          <p:nvPr/>
        </p:nvPicPr>
        <p:blipFill>
          <a:blip r:embed="rId6"/>
          <a:stretch>
            <a:fillRect/>
          </a:stretch>
        </p:blipFill>
        <p:spPr>
          <a:xfrm>
            <a:off x="6836394" y="1788567"/>
            <a:ext cx="4879663" cy="3199892"/>
          </a:xfrm>
          <a:prstGeom prst="rect">
            <a:avLst/>
          </a:prstGeom>
        </p:spPr>
      </p:pic>
      <p:sp>
        <p:nvSpPr>
          <p:cNvPr id="19" name="TextBox 18">
            <a:extLst>
              <a:ext uri="{FF2B5EF4-FFF2-40B4-BE49-F238E27FC236}">
                <a16:creationId xmlns:a16="http://schemas.microsoft.com/office/drawing/2014/main" id="{FC31D036-755C-4432-B736-BD76190CD3B2}"/>
              </a:ext>
            </a:extLst>
          </p:cNvPr>
          <p:cNvSpPr txBox="1"/>
          <p:nvPr/>
        </p:nvSpPr>
        <p:spPr bwMode="gray">
          <a:xfrm>
            <a:off x="294441" y="883212"/>
            <a:ext cx="5215710" cy="584775"/>
          </a:xfrm>
          <a:prstGeom prst="rect">
            <a:avLst/>
          </a:prstGeom>
          <a:noFill/>
        </p:spPr>
        <p:txBody>
          <a:bodyPr wrap="square">
            <a:spAutoFit/>
          </a:bodyPr>
          <a:lstStyle/>
          <a:p>
            <a:r>
              <a:rPr lang="en-US" sz="1600" b="1" dirty="0">
                <a:solidFill>
                  <a:schemeClr val="bg1">
                    <a:lumMod val="50000"/>
                  </a:schemeClr>
                </a:solidFill>
              </a:rPr>
              <a:t>V(s)</a:t>
            </a:r>
            <a:r>
              <a:rPr lang="en-US" sz="1600" dirty="0">
                <a:solidFill>
                  <a:schemeClr val="bg1">
                    <a:lumMod val="50000"/>
                  </a:schemeClr>
                </a:solidFill>
              </a:rPr>
              <a:t> = how good a state </a:t>
            </a:r>
            <a:r>
              <a:rPr lang="en-US" sz="1600" i="1" dirty="0">
                <a:solidFill>
                  <a:schemeClr val="bg1">
                    <a:lumMod val="50000"/>
                  </a:schemeClr>
                </a:solidFill>
              </a:rPr>
              <a:t>s</a:t>
            </a:r>
            <a:r>
              <a:rPr lang="en-US" sz="1600" dirty="0">
                <a:solidFill>
                  <a:schemeClr val="bg1">
                    <a:lumMod val="50000"/>
                  </a:schemeClr>
                </a:solidFill>
              </a:rPr>
              <a:t> is (expected total reward starting from </a:t>
            </a:r>
            <a:r>
              <a:rPr lang="en-US" sz="1600" i="1" dirty="0">
                <a:solidFill>
                  <a:schemeClr val="bg1">
                    <a:lumMod val="50000"/>
                  </a:schemeClr>
                </a:solidFill>
              </a:rPr>
              <a:t>s</a:t>
            </a:r>
            <a:r>
              <a:rPr lang="en-US" sz="1600" dirty="0">
                <a:solidFill>
                  <a:schemeClr val="bg1">
                    <a:lumMod val="50000"/>
                  </a:schemeClr>
                </a:solidFill>
              </a:rPr>
              <a:t> following the policy).</a:t>
            </a:r>
          </a:p>
        </p:txBody>
      </p:sp>
      <p:sp>
        <p:nvSpPr>
          <p:cNvPr id="22" name="TextBox 21">
            <a:extLst>
              <a:ext uri="{FF2B5EF4-FFF2-40B4-BE49-F238E27FC236}">
                <a16:creationId xmlns:a16="http://schemas.microsoft.com/office/drawing/2014/main" id="{58C24E46-208F-4B1A-AE2F-2C61052E16B4}"/>
              </a:ext>
            </a:extLst>
          </p:cNvPr>
          <p:cNvSpPr txBox="1"/>
          <p:nvPr/>
        </p:nvSpPr>
        <p:spPr bwMode="gray">
          <a:xfrm>
            <a:off x="5169305" y="2071506"/>
            <a:ext cx="3385622" cy="1077218"/>
          </a:xfrm>
          <a:prstGeom prst="rect">
            <a:avLst/>
          </a:prstGeom>
          <a:noFill/>
        </p:spPr>
        <p:txBody>
          <a:bodyPr wrap="square">
            <a:spAutoFit/>
          </a:bodyPr>
          <a:lstStyle/>
          <a:p>
            <a:r>
              <a:rPr lang="en-US" sz="1600" b="1" dirty="0">
                <a:solidFill>
                  <a:schemeClr val="bg1">
                    <a:lumMod val="50000"/>
                  </a:schemeClr>
                </a:solidFill>
              </a:rPr>
              <a:t>Q(s, a)</a:t>
            </a:r>
            <a:r>
              <a:rPr lang="en-US" sz="1600" dirty="0">
                <a:solidFill>
                  <a:schemeClr val="bg1">
                    <a:lumMod val="50000"/>
                  </a:schemeClr>
                </a:solidFill>
              </a:rPr>
              <a:t> = how good it is to take action </a:t>
            </a:r>
            <a:r>
              <a:rPr lang="en-US" sz="1600" i="1" dirty="0">
                <a:solidFill>
                  <a:schemeClr val="bg1">
                    <a:lumMod val="50000"/>
                  </a:schemeClr>
                </a:solidFill>
              </a:rPr>
              <a:t>a</a:t>
            </a:r>
            <a:r>
              <a:rPr lang="en-US" sz="1600" dirty="0">
                <a:solidFill>
                  <a:schemeClr val="bg1">
                    <a:lumMod val="50000"/>
                  </a:schemeClr>
                </a:solidFill>
              </a:rPr>
              <a:t> in state </a:t>
            </a:r>
            <a:r>
              <a:rPr lang="en-US" sz="1600" i="1" dirty="0">
                <a:solidFill>
                  <a:schemeClr val="bg1">
                    <a:lumMod val="50000"/>
                  </a:schemeClr>
                </a:solidFill>
              </a:rPr>
              <a:t>s</a:t>
            </a:r>
            <a:r>
              <a:rPr lang="en-US" sz="1600" dirty="0">
                <a:solidFill>
                  <a:schemeClr val="bg1">
                    <a:lumMod val="50000"/>
                  </a:schemeClr>
                </a:solidFill>
              </a:rPr>
              <a:t> (expected total reward if you do </a:t>
            </a:r>
            <a:r>
              <a:rPr lang="en-US" sz="1600" i="1" dirty="0">
                <a:solidFill>
                  <a:schemeClr val="bg1">
                    <a:lumMod val="50000"/>
                  </a:schemeClr>
                </a:solidFill>
              </a:rPr>
              <a:t>a</a:t>
            </a:r>
            <a:r>
              <a:rPr lang="en-US" sz="1600" dirty="0">
                <a:solidFill>
                  <a:schemeClr val="bg1">
                    <a:lumMod val="50000"/>
                  </a:schemeClr>
                </a:solidFill>
              </a:rPr>
              <a:t>, then follow the policy)</a:t>
            </a:r>
          </a:p>
        </p:txBody>
      </p:sp>
    </p:spTree>
    <p:extLst>
      <p:ext uri="{BB962C8B-B14F-4D97-AF65-F5344CB8AC3E}">
        <p14:creationId xmlns:p14="http://schemas.microsoft.com/office/powerpoint/2010/main" val="31423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D0FF-CCE7-4DF0-8DB7-522B2CA95569}"/>
              </a:ext>
            </a:extLst>
          </p:cNvPr>
          <p:cNvSpPr>
            <a:spLocks noGrp="1"/>
          </p:cNvSpPr>
          <p:nvPr>
            <p:ph type="title"/>
          </p:nvPr>
        </p:nvSpPr>
        <p:spPr/>
        <p:txBody>
          <a:bodyPr/>
          <a:lstStyle/>
          <a:p>
            <a:r>
              <a:rPr lang="pt-BR" dirty="0"/>
              <a:t>GLIE Monte Carlo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25F715-7A6B-4652-B8DF-2E6653DA7D39}"/>
                  </a:ext>
                </a:extLst>
              </p:cNvPr>
              <p:cNvSpPr>
                <a:spLocks noGrp="1"/>
              </p:cNvSpPr>
              <p:nvPr>
                <p:ph idx="1"/>
              </p:nvPr>
            </p:nvSpPr>
            <p:spPr>
              <a:xfrm>
                <a:off x="478369" y="1213308"/>
                <a:ext cx="11473384" cy="5092676"/>
              </a:xfrm>
            </p:spPr>
            <p:txBody>
              <a:bodyPr/>
              <a:lstStyle/>
              <a:p>
                <a:r>
                  <a:rPr lang="pt-BR" dirty="0"/>
                  <a:t>GLIE – </a:t>
                </a:r>
                <a:r>
                  <a:rPr lang="pt-BR" b="1" dirty="0"/>
                  <a:t>G</a:t>
                </a:r>
                <a:r>
                  <a:rPr lang="pt-BR" dirty="0"/>
                  <a:t>reedy in the </a:t>
                </a:r>
                <a:r>
                  <a:rPr lang="pt-BR" b="1" dirty="0"/>
                  <a:t>L</a:t>
                </a:r>
                <a:r>
                  <a:rPr lang="pt-BR" dirty="0"/>
                  <a:t>imit with </a:t>
                </a:r>
                <a:r>
                  <a:rPr lang="pt-BR" b="1" dirty="0"/>
                  <a:t>I</a:t>
                </a:r>
                <a:r>
                  <a:rPr lang="pt-BR" dirty="0"/>
                  <a:t>nfinite in </a:t>
                </a:r>
                <a:r>
                  <a:rPr lang="pt-BR" dirty="0" err="1"/>
                  <a:t>the</a:t>
                </a:r>
                <a:r>
                  <a:rPr lang="pt-BR" dirty="0"/>
                  <a:t> </a:t>
                </a:r>
                <a:r>
                  <a:rPr lang="pt-BR" dirty="0" err="1"/>
                  <a:t>limit</a:t>
                </a:r>
                <a:r>
                  <a:rPr lang="pt-BR" dirty="0"/>
                  <a:t> </a:t>
                </a:r>
                <a:r>
                  <a:rPr lang="pt-BR" b="1" dirty="0"/>
                  <a:t>E</a:t>
                </a:r>
                <a:r>
                  <a:rPr lang="pt-BR" dirty="0"/>
                  <a:t>xploration</a:t>
                </a:r>
              </a:p>
              <a:p>
                <a:pPr marL="342900" indent="-342900">
                  <a:buFont typeface="Arial" panose="020B0604020202020204" pitchFamily="34" charset="0"/>
                  <a:buChar char="•"/>
                </a:pPr>
                <a:endParaRPr lang="pt-BR" dirty="0"/>
              </a:p>
              <a:p>
                <a:pPr marL="342900" indent="-342900">
                  <a:buFont typeface="Arial" panose="020B0604020202020204" pitchFamily="34" charset="0"/>
                  <a:buChar char="•"/>
                </a:pPr>
                <a:r>
                  <a:rPr lang="pt-BR" dirty="0"/>
                  <a:t>Decays epsilon, for instance </a:t>
                </a:r>
                <a:r>
                  <a:rPr lang="el-GR" dirty="0"/>
                  <a:t>ε</a:t>
                </a:r>
                <a:r>
                  <a:rPr lang="pt-BR" dirty="0"/>
                  <a:t> </a:t>
                </a:r>
              </a:p>
              <a:p>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𝑘</m:t>
                        </m:r>
                      </m:den>
                    </m:f>
                  </m:oMath>
                </a14:m>
                <a:r>
                  <a:rPr lang="pt-BR" dirty="0"/>
                  <a:t>, where k is the episode count</a:t>
                </a:r>
              </a:p>
              <a:p>
                <a:endParaRPr lang="pt-BR" dirty="0"/>
              </a:p>
              <a:p>
                <a:pPr marL="342900" indent="-342900">
                  <a:buFont typeface="Arial" panose="020B0604020202020204" pitchFamily="34" charset="0"/>
                  <a:buChar char="•"/>
                </a:pPr>
                <a:r>
                  <a:rPr lang="pt-BR" dirty="0"/>
                  <a:t>All &lt;state,action&gt; pairs are explored indefinitely</a:t>
                </a:r>
              </a:p>
              <a:p>
                <a:pPr/>
                <a14:m>
                  <m:oMathPara xmlns:m="http://schemas.openxmlformats.org/officeDocument/2006/math">
                    <m:oMathParaPr>
                      <m:jc m:val="centerGroup"/>
                    </m:oMathParaPr>
                    <m:oMath xmlns:m="http://schemas.openxmlformats.org/officeDocument/2006/math">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sSub>
                        <m:sSubPr>
                          <m:ctrlPr>
                            <a:rPr lang="pt-BR"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m:oMathPara>
                </a14:m>
                <a:endParaRPr lang="pt-BR" dirty="0"/>
              </a:p>
              <a:p>
                <a:pPr marL="342900" indent="-342900">
                  <a:buFont typeface="Arial" panose="020B0604020202020204" pitchFamily="34" charset="0"/>
                  <a:buChar char="•"/>
                </a:pPr>
                <a:r>
                  <a:rPr lang="pt-BR" dirty="0"/>
                  <a:t>The policy </a:t>
                </a:r>
                <a:r>
                  <a:rPr lang="el-GR" sz="2000" dirty="0"/>
                  <a:t>ϖ</a:t>
                </a:r>
                <a:r>
                  <a:rPr lang="pt-BR" sz="2000" dirty="0"/>
                  <a:t> </a:t>
                </a:r>
                <a:r>
                  <a:rPr lang="pt-BR" dirty="0"/>
                  <a:t>converges to a greedy policy </a:t>
                </a:r>
              </a:p>
              <a:p>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en-US" b="0" i="1" smtClean="0">
                                  <a:latin typeface="Cambria Math" panose="02040503050406030204" pitchFamily="18" charset="0"/>
                                </a:rPr>
                                <m:t>𝑘</m:t>
                              </m:r>
                              <m:r>
                                <a:rPr lang="pt-BR" i="1" smtClean="0">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b="0" i="1" smtClean="0">
                              <a:latin typeface="Cambria Math" panose="02040503050406030204" pitchFamily="18" charset="0"/>
                            </a:rPr>
                            <m:t>)</m:t>
                          </m:r>
                        </m:e>
                      </m:func>
                    </m:oMath>
                  </m:oMathPara>
                </a14:m>
                <a:endParaRPr lang="en-US" b="0" dirty="0"/>
              </a:p>
              <a:p>
                <a:pPr marL="342900" indent="-342900">
                  <a:buFont typeface="Arial" panose="020B0604020202020204" pitchFamily="34" charset="0"/>
                  <a:buChar char="•"/>
                </a:pPr>
                <a:r>
                  <a:rPr lang="pt-BR" dirty="0"/>
                  <a:t>Theorem shows that it also converges to the optimal value-function</a:t>
                </a:r>
              </a:p>
              <a:p>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a:latin typeface="Cambria Math" panose="02040503050406030204" pitchFamily="18" charset="0"/>
                            </a:rPr>
                            <m:t>)</m:t>
                          </m:r>
                        </m:e>
                      </m:func>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3F25F715-7A6B-4652-B8DF-2E6653DA7D39}"/>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DB7BF5F-EF55-4C0B-9A87-1D785DC1DEB8}"/>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6" name="Rectangle 5">
            <a:extLst>
              <a:ext uri="{FF2B5EF4-FFF2-40B4-BE49-F238E27FC236}">
                <a16:creationId xmlns:a16="http://schemas.microsoft.com/office/drawing/2014/main" id="{DDCF2145-41F4-4942-832C-037519C343CE}"/>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spTree>
    <p:extLst>
      <p:ext uri="{BB962C8B-B14F-4D97-AF65-F5344CB8AC3E}">
        <p14:creationId xmlns:p14="http://schemas.microsoft.com/office/powerpoint/2010/main" val="1636580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5DD9-3C49-4152-AE68-800F78C6824D}"/>
              </a:ext>
            </a:extLst>
          </p:cNvPr>
          <p:cNvSpPr>
            <a:spLocks noGrp="1"/>
          </p:cNvSpPr>
          <p:nvPr>
            <p:ph type="title"/>
          </p:nvPr>
        </p:nvSpPr>
        <p:spPr/>
        <p:txBody>
          <a:bodyPr/>
          <a:lstStyle/>
          <a:p>
            <a:r>
              <a:rPr lang="en-US" dirty="0"/>
              <a:t>On-Policy versus Off-Policy Control</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3C3B94D-6877-4D69-9F56-20EB08BF31BC}"/>
                  </a:ext>
                </a:extLst>
              </p:cNvPr>
              <p:cNvSpPr txBox="1">
                <a:spLocks/>
              </p:cNvSpPr>
              <p:nvPr/>
            </p:nvSpPr>
            <p:spPr bwMode="gray">
              <a:xfrm>
                <a:off x="718616" y="1631773"/>
                <a:ext cx="11473384" cy="3039294"/>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b="1" dirty="0"/>
                  <a:t>On-</a:t>
                </a:r>
                <a:r>
                  <a:rPr lang="pt-BR" b="1" dirty="0" err="1"/>
                  <a:t>Policy</a:t>
                </a:r>
                <a:endParaRPr lang="pt-BR" b="1" dirty="0"/>
              </a:p>
              <a:p>
                <a:pPr marL="342900" indent="-342900">
                  <a:buFont typeface="Arial" panose="020B0604020202020204" pitchFamily="34" charset="0"/>
                  <a:buChar char="•"/>
                </a:pPr>
                <a:r>
                  <a:rPr lang="pt-BR" dirty="0" err="1"/>
                  <a:t>Learn</a:t>
                </a:r>
                <a:r>
                  <a:rPr lang="pt-BR" dirty="0"/>
                  <a:t> on </a:t>
                </a:r>
                <a:r>
                  <a:rPr lang="pt-BR" dirty="0" err="1"/>
                  <a:t>the</a:t>
                </a:r>
                <a:r>
                  <a:rPr lang="pt-BR" dirty="0"/>
                  <a:t> </a:t>
                </a:r>
                <a:r>
                  <a:rPr lang="pt-BR" dirty="0" err="1"/>
                  <a:t>job</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14:m>
                  <m:oMath xmlns:m="http://schemas.openxmlformats.org/officeDocument/2006/math">
                    <m:r>
                      <a:rPr lang="en-US" sz="3200" i="1">
                        <a:latin typeface="Cambria Math" panose="02040503050406030204" pitchFamily="18" charset="0"/>
                      </a:rPr>
                      <m:t>𝜋</m:t>
                    </m:r>
                  </m:oMath>
                </a14:m>
                <a:endParaRPr lang="pt-BR" dirty="0"/>
              </a:p>
              <a:p>
                <a:endParaRPr lang="pt-BR" dirty="0"/>
              </a:p>
              <a:p>
                <a:r>
                  <a:rPr lang="pt-BR" b="1" dirty="0"/>
                  <a:t>Off-</a:t>
                </a:r>
                <a:r>
                  <a:rPr lang="pt-BR" b="1" dirty="0" err="1"/>
                  <a:t>Policy</a:t>
                </a:r>
                <a:endParaRPr lang="pt-BR" b="1" dirty="0"/>
              </a:p>
              <a:p>
                <a:pPr marL="342900" indent="-342900">
                  <a:buFont typeface="Arial" panose="020B0604020202020204" pitchFamily="34" charset="0"/>
                  <a:buChar char="•"/>
                </a:pPr>
                <a:r>
                  <a:rPr lang="pt-BR" dirty="0"/>
                  <a:t>Look over </a:t>
                </a:r>
                <a:r>
                  <a:rPr lang="pt-BR" dirty="0" err="1"/>
                  <a:t>someone</a:t>
                </a:r>
                <a:r>
                  <a:rPr lang="pt-BR" dirty="0"/>
                  <a:t> </a:t>
                </a:r>
                <a:r>
                  <a:rPr lang="pt-BR" dirty="0" err="1"/>
                  <a:t>else’s</a:t>
                </a:r>
                <a:r>
                  <a:rPr lang="pt-BR" dirty="0"/>
                  <a:t> </a:t>
                </a:r>
                <a:r>
                  <a:rPr lang="pt-BR" dirty="0" err="1"/>
                  <a:t>shoulder</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r>
                  <a:rPr lang="pt-BR" dirty="0" err="1"/>
                  <a:t>the</a:t>
                </a:r>
                <a:r>
                  <a:rPr lang="pt-BR" dirty="0"/>
                  <a:t> </a:t>
                </a:r>
                <a:r>
                  <a:rPr lang="pt-BR" dirty="0" err="1"/>
                  <a:t>environment</a:t>
                </a:r>
                <a:r>
                  <a:rPr lang="pt-BR" dirty="0"/>
                  <a:t>  </a:t>
                </a:r>
              </a:p>
            </p:txBody>
          </p:sp>
        </mc:Choice>
        <mc:Fallback xmlns="">
          <p:sp>
            <p:nvSpPr>
              <p:cNvPr id="5" name="Content Placeholder 2">
                <a:extLst>
                  <a:ext uri="{FF2B5EF4-FFF2-40B4-BE49-F238E27FC236}">
                    <a16:creationId xmlns:a16="http://schemas.microsoft.com/office/drawing/2014/main" id="{E3C3B94D-6877-4D69-9F56-20EB08BF31BC}"/>
                  </a:ext>
                </a:extLst>
              </p:cNvPr>
              <p:cNvSpPr txBox="1">
                <a:spLocks noRot="1" noChangeAspect="1" noMove="1" noResize="1" noEditPoints="1" noAdjustHandles="1" noChangeArrowheads="1" noChangeShapeType="1" noTextEdit="1"/>
              </p:cNvSpPr>
              <p:nvPr/>
            </p:nvSpPr>
            <p:spPr bwMode="gray">
              <a:xfrm>
                <a:off x="718616" y="1631773"/>
                <a:ext cx="11473384" cy="3039294"/>
              </a:xfrm>
              <a:prstGeom prst="rect">
                <a:avLst/>
              </a:prstGeom>
              <a:blipFill>
                <a:blip r:embed="rId2"/>
                <a:stretch>
                  <a:fillRect l="-1275" t="-2008" b="-2811"/>
                </a:stretch>
              </a:blipFill>
            </p:spPr>
            <p:txBody>
              <a:bodyPr/>
              <a:lstStyle/>
              <a:p>
                <a:r>
                  <a:rPr lang="en-US">
                    <a:noFill/>
                  </a:rPr>
                  <a:t> </a:t>
                </a:r>
              </a:p>
            </p:txBody>
          </p:sp>
        </mc:Fallback>
      </mc:AlternateContent>
    </p:spTree>
    <p:extLst>
      <p:ext uri="{BB962C8B-B14F-4D97-AF65-F5344CB8AC3E}">
        <p14:creationId xmlns:p14="http://schemas.microsoft.com/office/powerpoint/2010/main" val="283331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4155-9A4B-4321-B6FD-2DD17F6C2441}"/>
              </a:ext>
            </a:extLst>
          </p:cNvPr>
          <p:cNvSpPr>
            <a:spLocks noGrp="1"/>
          </p:cNvSpPr>
          <p:nvPr>
            <p:ph type="title"/>
          </p:nvPr>
        </p:nvSpPr>
        <p:spPr/>
        <p:txBody>
          <a:bodyPr anchor="t">
            <a:normAutofit/>
          </a:bodyPr>
          <a:lstStyle/>
          <a:p>
            <a:r>
              <a:rPr lang="en-US" dirty="0" err="1"/>
              <a:t>Sarsa</a:t>
            </a:r>
            <a:r>
              <a:rPr lang="en-US" dirty="0"/>
              <a:t>: On-Policy TD Control </a:t>
            </a:r>
          </a:p>
        </p:txBody>
      </p:sp>
      <p:pic>
        <p:nvPicPr>
          <p:cNvPr id="4" name="Content Placeholder 3">
            <a:extLst>
              <a:ext uri="{FF2B5EF4-FFF2-40B4-BE49-F238E27FC236}">
                <a16:creationId xmlns:a16="http://schemas.microsoft.com/office/drawing/2014/main" id="{B43DA058-01CD-46A5-A1B1-D287BD74E2A3}"/>
              </a:ext>
            </a:extLst>
          </p:cNvPr>
          <p:cNvPicPr>
            <a:picLocks noGrp="1" noChangeAspect="1"/>
          </p:cNvPicPr>
          <p:nvPr>
            <p:ph idx="1"/>
          </p:nvPr>
        </p:nvPicPr>
        <p:blipFill>
          <a:blip r:embed="rId2"/>
          <a:stretch>
            <a:fillRect/>
          </a:stretch>
        </p:blipFill>
        <p:spPr>
          <a:xfrm>
            <a:off x="3058608" y="2034711"/>
            <a:ext cx="7811480" cy="3449709"/>
          </a:xfrm>
          <a:prstGeom prst="rect">
            <a:avLst/>
          </a:prstGeom>
        </p:spPr>
      </p:pic>
      <p:sp>
        <p:nvSpPr>
          <p:cNvPr id="7" name="Rectangle 6">
            <a:extLst>
              <a:ext uri="{FF2B5EF4-FFF2-40B4-BE49-F238E27FC236}">
                <a16:creationId xmlns:a16="http://schemas.microsoft.com/office/drawing/2014/main" id="{6096169F-2486-4769-817A-C1EBB45393A5}"/>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8" name="Rectangle 7">
            <a:extLst>
              <a:ext uri="{FF2B5EF4-FFF2-40B4-BE49-F238E27FC236}">
                <a16:creationId xmlns:a16="http://schemas.microsoft.com/office/drawing/2014/main" id="{14175F9A-539F-4DE9-8427-795E7331AE2D}"/>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pic>
        <p:nvPicPr>
          <p:cNvPr id="9" name="Picture 8">
            <a:extLst>
              <a:ext uri="{FF2B5EF4-FFF2-40B4-BE49-F238E27FC236}">
                <a16:creationId xmlns:a16="http://schemas.microsoft.com/office/drawing/2014/main" id="{5DD6C8B9-759C-49C2-BA4E-FA189FB83AAE}"/>
              </a:ext>
            </a:extLst>
          </p:cNvPr>
          <p:cNvPicPr>
            <a:picLocks noChangeAspect="1"/>
          </p:cNvPicPr>
          <p:nvPr/>
        </p:nvPicPr>
        <p:blipFill>
          <a:blip r:embed="rId3"/>
          <a:stretch>
            <a:fillRect/>
          </a:stretch>
        </p:blipFill>
        <p:spPr>
          <a:xfrm>
            <a:off x="620075" y="1028882"/>
            <a:ext cx="11210925" cy="781050"/>
          </a:xfrm>
          <a:prstGeom prst="rect">
            <a:avLst/>
          </a:prstGeom>
        </p:spPr>
      </p:pic>
      <p:sp>
        <p:nvSpPr>
          <p:cNvPr id="11" name="Oval 10">
            <a:extLst>
              <a:ext uri="{FF2B5EF4-FFF2-40B4-BE49-F238E27FC236}">
                <a16:creationId xmlns:a16="http://schemas.microsoft.com/office/drawing/2014/main" id="{15325478-A372-4735-AE06-1F002A2E8CCC}"/>
              </a:ext>
            </a:extLst>
          </p:cNvPr>
          <p:cNvSpPr/>
          <p:nvPr/>
        </p:nvSpPr>
        <p:spPr bwMode="gray">
          <a:xfrm>
            <a:off x="1557195" y="1998344"/>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Oval 11">
            <a:extLst>
              <a:ext uri="{FF2B5EF4-FFF2-40B4-BE49-F238E27FC236}">
                <a16:creationId xmlns:a16="http://schemas.microsoft.com/office/drawing/2014/main" id="{7A95C33E-C497-4EC1-A429-741132EFCE38}"/>
              </a:ext>
            </a:extLst>
          </p:cNvPr>
          <p:cNvSpPr/>
          <p:nvPr/>
        </p:nvSpPr>
        <p:spPr bwMode="gray">
          <a:xfrm>
            <a:off x="1557195" y="3679319"/>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 name="Oval 12">
            <a:extLst>
              <a:ext uri="{FF2B5EF4-FFF2-40B4-BE49-F238E27FC236}">
                <a16:creationId xmlns:a16="http://schemas.microsoft.com/office/drawing/2014/main" id="{489E03E3-E88E-41AE-84F7-7BBBD6ECB881}"/>
              </a:ext>
            </a:extLst>
          </p:cNvPr>
          <p:cNvSpPr/>
          <p:nvPr/>
        </p:nvSpPr>
        <p:spPr bwMode="gray">
          <a:xfrm>
            <a:off x="1430182" y="2717847"/>
            <a:ext cx="426043" cy="452674"/>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5" name="Straight Arrow Connector 14">
            <a:extLst>
              <a:ext uri="{FF2B5EF4-FFF2-40B4-BE49-F238E27FC236}">
                <a16:creationId xmlns:a16="http://schemas.microsoft.com/office/drawing/2014/main" id="{4F95219A-DB5B-4312-A3D2-732537E181F2}"/>
              </a:ext>
            </a:extLst>
          </p:cNvPr>
          <p:cNvCxnSpPr>
            <a:stCxn id="11" idx="4"/>
            <a:endCxn id="13" idx="0"/>
          </p:cNvCxnSpPr>
          <p:nvPr/>
        </p:nvCxnSpPr>
        <p:spPr bwMode="gray">
          <a:xfrm>
            <a:off x="1643203" y="2172835"/>
            <a:ext cx="1" cy="545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873F0C9-FBEF-4AAB-87A5-60EBD208D007}"/>
              </a:ext>
            </a:extLst>
          </p:cNvPr>
          <p:cNvCxnSpPr>
            <a:cxnSpLocks/>
            <a:stCxn id="13" idx="4"/>
            <a:endCxn id="12" idx="0"/>
          </p:cNvCxnSpPr>
          <p:nvPr/>
        </p:nvCxnSpPr>
        <p:spPr bwMode="gray">
          <a:xfrm flipH="1">
            <a:off x="1643203" y="3170521"/>
            <a:ext cx="1" cy="508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87B1DA8-ECD2-4557-BA20-C03498E195DE}"/>
              </a:ext>
            </a:extLst>
          </p:cNvPr>
          <p:cNvPicPr>
            <a:picLocks noChangeAspect="1"/>
          </p:cNvPicPr>
          <p:nvPr/>
        </p:nvPicPr>
        <p:blipFill>
          <a:blip r:embed="rId4"/>
          <a:stretch>
            <a:fillRect/>
          </a:stretch>
        </p:blipFill>
        <p:spPr>
          <a:xfrm>
            <a:off x="1774998" y="1839695"/>
            <a:ext cx="715812" cy="407846"/>
          </a:xfrm>
          <a:prstGeom prst="rect">
            <a:avLst/>
          </a:prstGeom>
        </p:spPr>
      </p:pic>
      <p:pic>
        <p:nvPicPr>
          <p:cNvPr id="23" name="Picture 22">
            <a:extLst>
              <a:ext uri="{FF2B5EF4-FFF2-40B4-BE49-F238E27FC236}">
                <a16:creationId xmlns:a16="http://schemas.microsoft.com/office/drawing/2014/main" id="{83D0DA1C-469E-4297-BED1-179BB4F3EF61}"/>
              </a:ext>
            </a:extLst>
          </p:cNvPr>
          <p:cNvPicPr>
            <a:picLocks noChangeAspect="1"/>
          </p:cNvPicPr>
          <p:nvPr/>
        </p:nvPicPr>
        <p:blipFill>
          <a:blip r:embed="rId5"/>
          <a:stretch>
            <a:fillRect/>
          </a:stretch>
        </p:blipFill>
        <p:spPr>
          <a:xfrm>
            <a:off x="1958876" y="2838076"/>
            <a:ext cx="600072" cy="476248"/>
          </a:xfrm>
          <a:prstGeom prst="rect">
            <a:avLst/>
          </a:prstGeom>
        </p:spPr>
      </p:pic>
      <p:pic>
        <p:nvPicPr>
          <p:cNvPr id="24" name="Picture 23">
            <a:extLst>
              <a:ext uri="{FF2B5EF4-FFF2-40B4-BE49-F238E27FC236}">
                <a16:creationId xmlns:a16="http://schemas.microsoft.com/office/drawing/2014/main" id="{2497D853-2989-45E7-9AE6-9B782AF84597}"/>
              </a:ext>
            </a:extLst>
          </p:cNvPr>
          <p:cNvPicPr>
            <a:picLocks noChangeAspect="1"/>
          </p:cNvPicPr>
          <p:nvPr/>
        </p:nvPicPr>
        <p:blipFill>
          <a:blip r:embed="rId6"/>
          <a:stretch>
            <a:fillRect/>
          </a:stretch>
        </p:blipFill>
        <p:spPr>
          <a:xfrm>
            <a:off x="1832868" y="2329319"/>
            <a:ext cx="600071" cy="385760"/>
          </a:xfrm>
          <a:prstGeom prst="rect">
            <a:avLst/>
          </a:prstGeom>
        </p:spPr>
      </p:pic>
      <p:pic>
        <p:nvPicPr>
          <p:cNvPr id="25" name="Picture 24">
            <a:extLst>
              <a:ext uri="{FF2B5EF4-FFF2-40B4-BE49-F238E27FC236}">
                <a16:creationId xmlns:a16="http://schemas.microsoft.com/office/drawing/2014/main" id="{86E3CC8D-FA27-4F46-843D-E742D69CA0D5}"/>
              </a:ext>
            </a:extLst>
          </p:cNvPr>
          <p:cNvPicPr>
            <a:picLocks noChangeAspect="1"/>
          </p:cNvPicPr>
          <p:nvPr/>
        </p:nvPicPr>
        <p:blipFill>
          <a:blip r:embed="rId7"/>
          <a:stretch>
            <a:fillRect/>
          </a:stretch>
        </p:blipFill>
        <p:spPr>
          <a:xfrm>
            <a:off x="1729211" y="3679319"/>
            <a:ext cx="612755" cy="369332"/>
          </a:xfrm>
          <a:prstGeom prst="rect">
            <a:avLst/>
          </a:prstGeom>
        </p:spPr>
      </p:pic>
    </p:spTree>
    <p:extLst>
      <p:ext uri="{BB962C8B-B14F-4D97-AF65-F5344CB8AC3E}">
        <p14:creationId xmlns:p14="http://schemas.microsoft.com/office/powerpoint/2010/main" val="38278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44E9-0DF8-4EE9-9FE5-91955ED3EECF}"/>
              </a:ext>
            </a:extLst>
          </p:cNvPr>
          <p:cNvSpPr>
            <a:spLocks noGrp="1"/>
          </p:cNvSpPr>
          <p:nvPr>
            <p:ph type="title"/>
          </p:nvPr>
        </p:nvSpPr>
        <p:spPr/>
        <p:txBody>
          <a:bodyPr/>
          <a:lstStyle/>
          <a:p>
            <a:r>
              <a:rPr lang="en-US" dirty="0"/>
              <a:t>Q-Learning: off-policy TD Control</a:t>
            </a:r>
          </a:p>
        </p:txBody>
      </p:sp>
      <p:pic>
        <p:nvPicPr>
          <p:cNvPr id="4" name="Picture 3">
            <a:extLst>
              <a:ext uri="{FF2B5EF4-FFF2-40B4-BE49-F238E27FC236}">
                <a16:creationId xmlns:a16="http://schemas.microsoft.com/office/drawing/2014/main" id="{833A2738-076C-4658-AE11-A6BAD3A2D70D}"/>
              </a:ext>
            </a:extLst>
          </p:cNvPr>
          <p:cNvPicPr>
            <a:picLocks noChangeAspect="1"/>
          </p:cNvPicPr>
          <p:nvPr/>
        </p:nvPicPr>
        <p:blipFill>
          <a:blip r:embed="rId2"/>
          <a:stretch>
            <a:fillRect/>
          </a:stretch>
        </p:blipFill>
        <p:spPr>
          <a:xfrm>
            <a:off x="868894" y="2607398"/>
            <a:ext cx="9722906" cy="4060880"/>
          </a:xfrm>
          <a:prstGeom prst="rect">
            <a:avLst/>
          </a:prstGeom>
        </p:spPr>
      </p:pic>
      <p:pic>
        <p:nvPicPr>
          <p:cNvPr id="5" name="Picture 4">
            <a:extLst>
              <a:ext uri="{FF2B5EF4-FFF2-40B4-BE49-F238E27FC236}">
                <a16:creationId xmlns:a16="http://schemas.microsoft.com/office/drawing/2014/main" id="{F59D7B38-BBD8-41D4-9542-C1A5B0C4D1C5}"/>
              </a:ext>
            </a:extLst>
          </p:cNvPr>
          <p:cNvPicPr>
            <a:picLocks noChangeAspect="1"/>
          </p:cNvPicPr>
          <p:nvPr/>
        </p:nvPicPr>
        <p:blipFill>
          <a:blip r:embed="rId3"/>
          <a:stretch>
            <a:fillRect/>
          </a:stretch>
        </p:blipFill>
        <p:spPr>
          <a:xfrm>
            <a:off x="1600200" y="1070993"/>
            <a:ext cx="8991600" cy="676275"/>
          </a:xfrm>
          <a:prstGeom prst="rect">
            <a:avLst/>
          </a:prstGeom>
        </p:spPr>
      </p:pic>
      <p:sp>
        <p:nvSpPr>
          <p:cNvPr id="6" name="TextBox 5">
            <a:extLst>
              <a:ext uri="{FF2B5EF4-FFF2-40B4-BE49-F238E27FC236}">
                <a16:creationId xmlns:a16="http://schemas.microsoft.com/office/drawing/2014/main" id="{646EA0DC-4C9C-4A56-93DA-1F23AB7648F9}"/>
              </a:ext>
            </a:extLst>
          </p:cNvPr>
          <p:cNvSpPr txBox="1"/>
          <p:nvPr/>
        </p:nvSpPr>
        <p:spPr bwMode="gray">
          <a:xfrm>
            <a:off x="5656997" y="2995684"/>
            <a:ext cx="914400" cy="91440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7" name="TextBox 6">
            <a:extLst>
              <a:ext uri="{FF2B5EF4-FFF2-40B4-BE49-F238E27FC236}">
                <a16:creationId xmlns:a16="http://schemas.microsoft.com/office/drawing/2014/main" id="{E6E44B0F-0464-4356-8080-62820F8614E1}"/>
              </a:ext>
            </a:extLst>
          </p:cNvPr>
          <p:cNvSpPr txBox="1"/>
          <p:nvPr/>
        </p:nvSpPr>
        <p:spPr bwMode="gray">
          <a:xfrm>
            <a:off x="7492621" y="2674961"/>
            <a:ext cx="45719" cy="45719"/>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8" name="TextBox 7">
            <a:extLst>
              <a:ext uri="{FF2B5EF4-FFF2-40B4-BE49-F238E27FC236}">
                <a16:creationId xmlns:a16="http://schemas.microsoft.com/office/drawing/2014/main" id="{E3C5DFA4-9AB2-4833-9967-EDCDBDF76170}"/>
              </a:ext>
            </a:extLst>
          </p:cNvPr>
          <p:cNvSpPr txBox="1"/>
          <p:nvPr/>
        </p:nvSpPr>
        <p:spPr bwMode="gray">
          <a:xfrm>
            <a:off x="6998328" y="2046083"/>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Choose among all possible actions</a:t>
            </a:r>
          </a:p>
        </p:txBody>
      </p:sp>
      <p:sp>
        <p:nvSpPr>
          <p:cNvPr id="9" name="Rectangle 8">
            <a:extLst>
              <a:ext uri="{FF2B5EF4-FFF2-40B4-BE49-F238E27FC236}">
                <a16:creationId xmlns:a16="http://schemas.microsoft.com/office/drawing/2014/main" id="{C32B898F-44A3-4BD3-966A-CA7B32F35FB9}"/>
              </a:ext>
            </a:extLst>
          </p:cNvPr>
          <p:cNvSpPr/>
          <p:nvPr/>
        </p:nvSpPr>
        <p:spPr bwMode="gray">
          <a:xfrm>
            <a:off x="6708618" y="1751673"/>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1" name="Connector: Elbow 10">
            <a:extLst>
              <a:ext uri="{FF2B5EF4-FFF2-40B4-BE49-F238E27FC236}">
                <a16:creationId xmlns:a16="http://schemas.microsoft.com/office/drawing/2014/main" id="{C4250202-DCD4-4483-A77F-C09E1196DC1D}"/>
              </a:ext>
            </a:extLst>
          </p:cNvPr>
          <p:cNvCxnSpPr>
            <a:stCxn id="9" idx="2"/>
            <a:endCxn id="8" idx="0"/>
          </p:cNvCxnSpPr>
          <p:nvPr/>
        </p:nvCxnSpPr>
        <p:spPr bwMode="gray">
          <a:xfrm rot="16200000" flipH="1">
            <a:off x="8118646" y="1369665"/>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2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1E22-C2E6-4CA2-8419-8705EA88195F}"/>
              </a:ext>
            </a:extLst>
          </p:cNvPr>
          <p:cNvSpPr>
            <a:spLocks noGrp="1"/>
          </p:cNvSpPr>
          <p:nvPr>
            <p:ph type="title"/>
          </p:nvPr>
        </p:nvSpPr>
        <p:spPr/>
        <p:txBody>
          <a:bodyPr anchor="t">
            <a:normAutofit/>
          </a:bodyPr>
          <a:lstStyle/>
          <a:p>
            <a:r>
              <a:rPr lang="en-US" dirty="0"/>
              <a:t>Comparing </a:t>
            </a:r>
            <a:r>
              <a:rPr lang="en-US" dirty="0" err="1"/>
              <a:t>Sarsa</a:t>
            </a:r>
            <a:r>
              <a:rPr lang="en-US" dirty="0"/>
              <a:t> and Q-Learning</a:t>
            </a:r>
          </a:p>
        </p:txBody>
      </p:sp>
      <p:pic>
        <p:nvPicPr>
          <p:cNvPr id="4" name="Content Placeholder 3">
            <a:extLst>
              <a:ext uri="{FF2B5EF4-FFF2-40B4-BE49-F238E27FC236}">
                <a16:creationId xmlns:a16="http://schemas.microsoft.com/office/drawing/2014/main" id="{A5EB0CA4-3B70-43A2-8285-FE52B3F20B62}"/>
              </a:ext>
            </a:extLst>
          </p:cNvPr>
          <p:cNvPicPr>
            <a:picLocks noGrp="1" noChangeAspect="1"/>
          </p:cNvPicPr>
          <p:nvPr>
            <p:ph idx="1"/>
          </p:nvPr>
        </p:nvPicPr>
        <p:blipFill>
          <a:blip r:embed="rId2"/>
          <a:stretch>
            <a:fillRect/>
          </a:stretch>
        </p:blipFill>
        <p:spPr>
          <a:xfrm>
            <a:off x="478369" y="1597069"/>
            <a:ext cx="5540375" cy="2322513"/>
          </a:xfrm>
          <a:prstGeom prst="rect">
            <a:avLst/>
          </a:prstGeom>
        </p:spPr>
      </p:pic>
      <p:pic>
        <p:nvPicPr>
          <p:cNvPr id="5" name="Picture 4">
            <a:extLst>
              <a:ext uri="{FF2B5EF4-FFF2-40B4-BE49-F238E27FC236}">
                <a16:creationId xmlns:a16="http://schemas.microsoft.com/office/drawing/2014/main" id="{C872852B-7571-486E-8C7A-CA20C3A69C9A}"/>
              </a:ext>
            </a:extLst>
          </p:cNvPr>
          <p:cNvPicPr>
            <a:picLocks noChangeAspect="1"/>
          </p:cNvPicPr>
          <p:nvPr/>
        </p:nvPicPr>
        <p:blipFill>
          <a:blip r:embed="rId3"/>
          <a:stretch>
            <a:fillRect/>
          </a:stretch>
        </p:blipFill>
        <p:spPr>
          <a:xfrm>
            <a:off x="6101294" y="1597069"/>
            <a:ext cx="5676900" cy="2322513"/>
          </a:xfrm>
          <a:prstGeom prst="rect">
            <a:avLst/>
          </a:prstGeom>
        </p:spPr>
      </p:pic>
      <p:cxnSp>
        <p:nvCxnSpPr>
          <p:cNvPr id="8" name="Straight Connector 7">
            <a:extLst>
              <a:ext uri="{FF2B5EF4-FFF2-40B4-BE49-F238E27FC236}">
                <a16:creationId xmlns:a16="http://schemas.microsoft.com/office/drawing/2014/main" id="{5DA0FD22-8351-4616-AA35-0BCAB559B446}"/>
              </a:ext>
            </a:extLst>
          </p:cNvPr>
          <p:cNvCxnSpPr/>
          <p:nvPr/>
        </p:nvCxnSpPr>
        <p:spPr bwMode="gray">
          <a:xfrm>
            <a:off x="856878" y="280192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C7C0FF-4536-4597-B434-6BE588016E90}"/>
              </a:ext>
            </a:extLst>
          </p:cNvPr>
          <p:cNvCxnSpPr/>
          <p:nvPr/>
        </p:nvCxnSpPr>
        <p:spPr bwMode="gray">
          <a:xfrm>
            <a:off x="1042834" y="3281494"/>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1891EA-FA62-4948-A8B0-D70BBDA8C018}"/>
              </a:ext>
            </a:extLst>
          </p:cNvPr>
          <p:cNvCxnSpPr/>
          <p:nvPr/>
        </p:nvCxnSpPr>
        <p:spPr bwMode="gray">
          <a:xfrm>
            <a:off x="6671847" y="303821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94CD8F07-712B-475F-87C0-3BDF569A7597}"/>
              </a:ext>
            </a:extLst>
          </p:cNvPr>
          <p:cNvSpPr/>
          <p:nvPr/>
        </p:nvSpPr>
        <p:spPr bwMode="gray">
          <a:xfrm>
            <a:off x="4996845" y="3069823"/>
            <a:ext cx="159390" cy="543863"/>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FDD99D-0AE2-432C-9D5C-5BF445BEFD62}"/>
              </a:ext>
            </a:extLst>
          </p:cNvPr>
          <p:cNvCxnSpPr>
            <a:stCxn id="11" idx="1"/>
          </p:cNvCxnSpPr>
          <p:nvPr/>
        </p:nvCxnSpPr>
        <p:spPr bwMode="gray">
          <a:xfrm>
            <a:off x="5156235" y="3341755"/>
            <a:ext cx="1426974" cy="545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3DE7DF2-8CB8-4A42-A30A-740CB534DB50}"/>
              </a:ext>
            </a:extLst>
          </p:cNvPr>
          <p:cNvGrpSpPr/>
          <p:nvPr/>
        </p:nvGrpSpPr>
        <p:grpSpPr>
          <a:xfrm>
            <a:off x="681688" y="2963678"/>
            <a:ext cx="9570860" cy="2579499"/>
            <a:chOff x="822716" y="4047688"/>
            <a:chExt cx="9699740" cy="2579499"/>
          </a:xfrm>
        </p:grpSpPr>
        <p:sp>
          <p:nvSpPr>
            <p:cNvPr id="6" name="TextBox 5">
              <a:extLst>
                <a:ext uri="{FF2B5EF4-FFF2-40B4-BE49-F238E27FC236}">
                  <a16:creationId xmlns:a16="http://schemas.microsoft.com/office/drawing/2014/main" id="{876C0BF8-0373-4AF4-A1FB-EA736AFA2769}"/>
                </a:ext>
              </a:extLst>
            </p:cNvPr>
            <p:cNvSpPr txBox="1"/>
            <p:nvPr/>
          </p:nvSpPr>
          <p:spPr bwMode="gray">
            <a:xfrm>
              <a:off x="3400598" y="5295809"/>
              <a:ext cx="6727155" cy="1331378"/>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Q-Learning does not follow any given policy to update the Q-value</a:t>
              </a:r>
            </a:p>
            <a:p>
              <a:pPr marL="182563" indent="-182563">
                <a:spcBef>
                  <a:spcPts val="300"/>
                </a:spcBef>
                <a:spcAft>
                  <a:spcPts val="300"/>
                </a:spcAft>
                <a:buClr>
                  <a:schemeClr val="accent1"/>
                </a:buClr>
                <a:buSzPct val="90000"/>
                <a:buFont typeface="Arial" panose="020B0604020202020204" pitchFamily="34" charset="0"/>
                <a:buChar char="■"/>
              </a:pPr>
              <a:endParaRPr lang="en-US" sz="1600" dirty="0"/>
            </a:p>
            <a:p>
              <a:pPr marL="182563" indent="-182563">
                <a:spcBef>
                  <a:spcPts val="300"/>
                </a:spcBef>
                <a:spcAft>
                  <a:spcPts val="300"/>
                </a:spcAft>
                <a:buClr>
                  <a:schemeClr val="accent1"/>
                </a:buClr>
                <a:buSzPct val="90000"/>
                <a:buFont typeface="Arial" panose="020B0604020202020204" pitchFamily="34" charset="0"/>
                <a:buChar char="■"/>
              </a:pPr>
              <a:r>
                <a:rPr lang="en-US" sz="1600" dirty="0"/>
                <a:t>However, Q-Learning still follows a “behavioral” policy in order to determine which state-action pairs to visit</a:t>
              </a:r>
              <a:endParaRPr lang="en-US" sz="1600" b="1" dirty="0"/>
            </a:p>
          </p:txBody>
        </p:sp>
        <p:grpSp>
          <p:nvGrpSpPr>
            <p:cNvPr id="97" name="Group 96">
              <a:extLst>
                <a:ext uri="{FF2B5EF4-FFF2-40B4-BE49-F238E27FC236}">
                  <a16:creationId xmlns:a16="http://schemas.microsoft.com/office/drawing/2014/main" id="{3C1B3038-F24F-423E-885A-1C9CDD284369}"/>
                </a:ext>
              </a:extLst>
            </p:cNvPr>
            <p:cNvGrpSpPr/>
            <p:nvPr/>
          </p:nvGrpSpPr>
          <p:grpSpPr>
            <a:xfrm>
              <a:off x="822716" y="4047688"/>
              <a:ext cx="9699740" cy="2394292"/>
              <a:chOff x="677863" y="4047691"/>
              <a:chExt cx="9699740" cy="2394292"/>
            </a:xfrm>
          </p:grpSpPr>
          <p:sp>
            <p:nvSpPr>
              <p:cNvPr id="85" name="Isosceles Triangle 84">
                <a:extLst>
                  <a:ext uri="{FF2B5EF4-FFF2-40B4-BE49-F238E27FC236}">
                    <a16:creationId xmlns:a16="http://schemas.microsoft.com/office/drawing/2014/main" id="{7855E374-BED6-4E02-832F-0C94844781CE}"/>
                  </a:ext>
                </a:extLst>
              </p:cNvPr>
              <p:cNvSpPr/>
              <p:nvPr/>
            </p:nvSpPr>
            <p:spPr bwMode="gray">
              <a:xfrm rot="16200000" flipH="1">
                <a:off x="8826299" y="40515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6" name="Connector: Elbow 85">
                <a:extLst>
                  <a:ext uri="{FF2B5EF4-FFF2-40B4-BE49-F238E27FC236}">
                    <a16:creationId xmlns:a16="http://schemas.microsoft.com/office/drawing/2014/main" id="{765B1E88-70EA-49FD-944A-FF11D6253C75}"/>
                  </a:ext>
                </a:extLst>
              </p:cNvPr>
              <p:cNvCxnSpPr>
                <a:cxnSpLocks/>
                <a:stCxn id="85" idx="3"/>
              </p:cNvCxnSpPr>
              <p:nvPr/>
            </p:nvCxnSpPr>
            <p:spPr bwMode="gray">
              <a:xfrm>
                <a:off x="9078649" y="4232171"/>
                <a:ext cx="1298953" cy="2066255"/>
              </a:xfrm>
              <a:prstGeom prst="bentConnector3">
                <a:avLst>
                  <a:gd name="adj1" fmla="val 109223"/>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Isosceles Triangle 86">
                <a:extLst>
                  <a:ext uri="{FF2B5EF4-FFF2-40B4-BE49-F238E27FC236}">
                    <a16:creationId xmlns:a16="http://schemas.microsoft.com/office/drawing/2014/main" id="{0091B1E9-9C3F-4EAA-8682-DF71FE474980}"/>
                  </a:ext>
                </a:extLst>
              </p:cNvPr>
              <p:cNvSpPr/>
              <p:nvPr/>
            </p:nvSpPr>
            <p:spPr bwMode="gray">
              <a:xfrm rot="5400000">
                <a:off x="786659" y="393889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Isosceles Triangle 87">
                <a:extLst>
                  <a:ext uri="{FF2B5EF4-FFF2-40B4-BE49-F238E27FC236}">
                    <a16:creationId xmlns:a16="http://schemas.microsoft.com/office/drawing/2014/main" id="{06F1C55E-3758-4658-8DC8-01E84EDD0BF1}"/>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9" name="Isosceles Triangle 88">
                <a:extLst>
                  <a:ext uri="{FF2B5EF4-FFF2-40B4-BE49-F238E27FC236}">
                    <a16:creationId xmlns:a16="http://schemas.microsoft.com/office/drawing/2014/main" id="{FE02E0F7-B6D3-4BAA-8846-FEFA21CD44A4}"/>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0" name="Isosceles Triangle 89">
                <a:extLst>
                  <a:ext uri="{FF2B5EF4-FFF2-40B4-BE49-F238E27FC236}">
                    <a16:creationId xmlns:a16="http://schemas.microsoft.com/office/drawing/2014/main" id="{4215F8E6-9E99-436A-9949-678C8785E7B7}"/>
                  </a:ext>
                </a:extLst>
              </p:cNvPr>
              <p:cNvSpPr/>
              <p:nvPr/>
            </p:nvSpPr>
            <p:spPr bwMode="gray">
              <a:xfrm rot="5400000">
                <a:off x="786659"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2" name="Isosceles Triangle 91">
                <a:extLst>
                  <a:ext uri="{FF2B5EF4-FFF2-40B4-BE49-F238E27FC236}">
                    <a16:creationId xmlns:a16="http://schemas.microsoft.com/office/drawing/2014/main" id="{3F777B7E-AD8C-46DE-8892-F42C25C772A4}"/>
                  </a:ext>
                </a:extLst>
              </p:cNvPr>
              <p:cNvSpPr/>
              <p:nvPr/>
            </p:nvSpPr>
            <p:spPr bwMode="gray">
              <a:xfrm rot="16200000" flipH="1">
                <a:off x="10125254" y="611785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3" name="Isosceles Triangle 92">
                <a:extLst>
                  <a:ext uri="{FF2B5EF4-FFF2-40B4-BE49-F238E27FC236}">
                    <a16:creationId xmlns:a16="http://schemas.microsoft.com/office/drawing/2014/main" id="{6A8D3A51-6DC3-4C83-91AF-8F0BB2A0C747}"/>
                  </a:ext>
                </a:extLst>
              </p:cNvPr>
              <p:cNvSpPr/>
              <p:nvPr/>
            </p:nvSpPr>
            <p:spPr bwMode="gray">
              <a:xfrm rot="5400000">
                <a:off x="786660"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4" name="Isosceles Triangle 93">
                <a:extLst>
                  <a:ext uri="{FF2B5EF4-FFF2-40B4-BE49-F238E27FC236}">
                    <a16:creationId xmlns:a16="http://schemas.microsoft.com/office/drawing/2014/main" id="{099E2338-79E1-449A-BCD1-D64C0145B194}"/>
                  </a:ext>
                </a:extLst>
              </p:cNvPr>
              <p:cNvSpPr/>
              <p:nvPr/>
            </p:nvSpPr>
            <p:spPr bwMode="gray">
              <a:xfrm rot="5400000">
                <a:off x="786660" y="39388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5" name="Connector: Elbow 94">
                <a:extLst>
                  <a:ext uri="{FF2B5EF4-FFF2-40B4-BE49-F238E27FC236}">
                    <a16:creationId xmlns:a16="http://schemas.microsoft.com/office/drawing/2014/main" id="{20714C4B-E0C8-4565-8F78-91BFD00BE51C}"/>
                  </a:ext>
                </a:extLst>
              </p:cNvPr>
              <p:cNvCxnSpPr>
                <a:cxnSpLocks/>
                <a:stCxn id="94" idx="3"/>
                <a:endCxn id="96" idx="3"/>
              </p:cNvCxnSpPr>
              <p:nvPr/>
            </p:nvCxnSpPr>
            <p:spPr bwMode="gray">
              <a:xfrm rot="10800000" flipH="1" flipV="1">
                <a:off x="677864" y="4119470"/>
                <a:ext cx="2183179" cy="2250735"/>
              </a:xfrm>
              <a:prstGeom prst="bentConnector3">
                <a:avLst>
                  <a:gd name="adj1" fmla="val -14710"/>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65E363B4-6233-492C-8F08-EA859323954C}"/>
                  </a:ext>
                </a:extLst>
              </p:cNvPr>
              <p:cNvSpPr/>
              <p:nvPr/>
            </p:nvSpPr>
            <p:spPr bwMode="gray">
              <a:xfrm rot="5400000">
                <a:off x="2969839" y="618963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grpSp>
      <p:sp>
        <p:nvSpPr>
          <p:cNvPr id="102" name="Isosceles Triangle 101">
            <a:extLst>
              <a:ext uri="{FF2B5EF4-FFF2-40B4-BE49-F238E27FC236}">
                <a16:creationId xmlns:a16="http://schemas.microsoft.com/office/drawing/2014/main" id="{8F770C5C-8FFB-451E-892C-373C0B7C7E38}"/>
              </a:ext>
            </a:extLst>
          </p:cNvPr>
          <p:cNvSpPr/>
          <p:nvPr/>
        </p:nvSpPr>
        <p:spPr bwMode="gray">
          <a:xfrm rot="16200000" flipH="1">
            <a:off x="8718022" y="296102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3" name="Isosceles Triangle 102">
            <a:extLst>
              <a:ext uri="{FF2B5EF4-FFF2-40B4-BE49-F238E27FC236}">
                <a16:creationId xmlns:a16="http://schemas.microsoft.com/office/drawing/2014/main" id="{E92080FC-4FFD-44AF-8E2F-7B66FFF0B8BB}"/>
              </a:ext>
            </a:extLst>
          </p:cNvPr>
          <p:cNvSpPr/>
          <p:nvPr/>
        </p:nvSpPr>
        <p:spPr bwMode="gray">
          <a:xfrm rot="5400000">
            <a:off x="790484" y="285488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8750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randombar(horizontal)">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2" grpId="0" animBg="1"/>
      <p:bldP spid="10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DB28-D798-4A19-9304-E9AA3A17964B}"/>
              </a:ext>
            </a:extLst>
          </p:cNvPr>
          <p:cNvSpPr>
            <a:spLocks noGrp="1"/>
          </p:cNvSpPr>
          <p:nvPr>
            <p:ph type="title"/>
          </p:nvPr>
        </p:nvSpPr>
        <p:spPr>
          <a:xfrm>
            <a:off x="478369" y="135764"/>
            <a:ext cx="9169401" cy="555840"/>
          </a:xfrm>
        </p:spPr>
        <p:txBody>
          <a:bodyPr/>
          <a:lstStyle/>
          <a:p>
            <a:r>
              <a:rPr lang="pt-BR" dirty="0"/>
              <a:t>Trade-off between Sarsa and Q-Learning </a:t>
            </a:r>
            <a:endParaRPr lang="en-US" dirty="0"/>
          </a:p>
        </p:txBody>
      </p:sp>
      <p:pic>
        <p:nvPicPr>
          <p:cNvPr id="6" name="Picture 5">
            <a:extLst>
              <a:ext uri="{FF2B5EF4-FFF2-40B4-BE49-F238E27FC236}">
                <a16:creationId xmlns:a16="http://schemas.microsoft.com/office/drawing/2014/main" id="{8CC2AF96-BFFD-44A2-9887-C93F72463DCD}"/>
              </a:ext>
            </a:extLst>
          </p:cNvPr>
          <p:cNvPicPr>
            <a:picLocks noChangeAspect="1"/>
          </p:cNvPicPr>
          <p:nvPr/>
        </p:nvPicPr>
        <p:blipFill>
          <a:blip r:embed="rId2"/>
          <a:stretch>
            <a:fillRect/>
          </a:stretch>
        </p:blipFill>
        <p:spPr>
          <a:xfrm>
            <a:off x="5268286" y="1282380"/>
            <a:ext cx="4078572" cy="5439856"/>
          </a:xfrm>
          <a:prstGeom prst="rect">
            <a:avLst/>
          </a:prstGeom>
        </p:spPr>
      </p:pic>
      <p:sp>
        <p:nvSpPr>
          <p:cNvPr id="7" name="TextBox 6">
            <a:extLst>
              <a:ext uri="{FF2B5EF4-FFF2-40B4-BE49-F238E27FC236}">
                <a16:creationId xmlns:a16="http://schemas.microsoft.com/office/drawing/2014/main" id="{1F43BED3-B300-4E2D-A283-C5E0D53CB021}"/>
              </a:ext>
            </a:extLst>
          </p:cNvPr>
          <p:cNvSpPr txBox="1"/>
          <p:nvPr/>
        </p:nvSpPr>
        <p:spPr bwMode="gray">
          <a:xfrm>
            <a:off x="687897" y="1543575"/>
            <a:ext cx="3833769" cy="15918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err="1"/>
              <a:t>Gridworld</a:t>
            </a:r>
            <a:r>
              <a:rPr lang="en-US" sz="1600" dirty="0"/>
              <a:t> example from [Sutton &amp; </a:t>
            </a:r>
            <a:r>
              <a:rPr lang="en-US" sz="1600" dirty="0" err="1"/>
              <a:t>Barto</a:t>
            </a:r>
            <a:r>
              <a:rPr lang="en-US" sz="1600" dirty="0"/>
              <a:t> 2018] page 132.</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u="sng" dirty="0"/>
              <a:t>Goal</a:t>
            </a:r>
            <a:r>
              <a:rPr lang="en-US" sz="1600" dirty="0"/>
              <a:t>: is to go from S to G avoiding the Cliff.</a:t>
            </a:r>
          </a:p>
        </p:txBody>
      </p:sp>
    </p:spTree>
    <p:extLst>
      <p:ext uri="{BB962C8B-B14F-4D97-AF65-F5344CB8AC3E}">
        <p14:creationId xmlns:p14="http://schemas.microsoft.com/office/powerpoint/2010/main" val="58222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a:t>
            </a:r>
            <a:r>
              <a:rPr lang="en-US" dirty="0" err="1"/>
              <a:t>Sarsa</a:t>
            </a:r>
            <a:r>
              <a:rPr lang="en-US" dirty="0"/>
              <a:t>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1"/>
            <a:ext cx="10073255" cy="542667"/>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0" y="870318"/>
            <a:ext cx="10593371" cy="482693"/>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pic>
        <p:nvPicPr>
          <p:cNvPr id="9" name="Picture 8">
            <a:extLst>
              <a:ext uri="{FF2B5EF4-FFF2-40B4-BE49-F238E27FC236}">
                <a16:creationId xmlns:a16="http://schemas.microsoft.com/office/drawing/2014/main" id="{4764F2CF-CE5B-4AFB-AAF6-35F13152DA81}"/>
              </a:ext>
            </a:extLst>
          </p:cNvPr>
          <p:cNvPicPr>
            <a:picLocks noChangeAspect="1"/>
          </p:cNvPicPr>
          <p:nvPr/>
        </p:nvPicPr>
        <p:blipFill>
          <a:blip r:embed="rId5"/>
          <a:stretch>
            <a:fillRect/>
          </a:stretch>
        </p:blipFill>
        <p:spPr>
          <a:xfrm>
            <a:off x="2577063" y="1863640"/>
            <a:ext cx="5974344" cy="4908855"/>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132C-D354-4FBA-AB1D-EEB75000DE2E}"/>
              </a:ext>
            </a:extLst>
          </p:cNvPr>
          <p:cNvSpPr>
            <a:spLocks noGrp="1"/>
          </p:cNvSpPr>
          <p:nvPr>
            <p:ph type="title"/>
          </p:nvPr>
        </p:nvSpPr>
        <p:spPr/>
        <p:txBody>
          <a:bodyPr/>
          <a:lstStyle/>
          <a:p>
            <a:r>
              <a:rPr lang="en-US" dirty="0"/>
              <a:t>More Recent Methods</a:t>
            </a:r>
          </a:p>
        </p:txBody>
      </p:sp>
      <p:sp>
        <p:nvSpPr>
          <p:cNvPr id="3" name="Content Placeholder 2">
            <a:extLst>
              <a:ext uri="{FF2B5EF4-FFF2-40B4-BE49-F238E27FC236}">
                <a16:creationId xmlns:a16="http://schemas.microsoft.com/office/drawing/2014/main" id="{6F9F4700-60A8-4018-B148-278332A11FBE}"/>
              </a:ext>
            </a:extLst>
          </p:cNvPr>
          <p:cNvSpPr>
            <a:spLocks noGrp="1"/>
          </p:cNvSpPr>
          <p:nvPr>
            <p:ph idx="1"/>
          </p:nvPr>
        </p:nvSpPr>
        <p:spPr>
          <a:xfrm>
            <a:off x="478369" y="1213308"/>
            <a:ext cx="11473384" cy="3002360"/>
          </a:xfrm>
        </p:spPr>
        <p:txBody>
          <a:bodyPr/>
          <a:lstStyle/>
          <a:p>
            <a:pPr marL="342900" indent="-342900">
              <a:buFont typeface="Arial" panose="020B0604020202020204" pitchFamily="34" charset="0"/>
              <a:buChar char="•"/>
            </a:pPr>
            <a:r>
              <a:rPr lang="en-US" dirty="0"/>
              <a:t>DQN</a:t>
            </a:r>
          </a:p>
          <a:p>
            <a:pPr marL="342900" indent="-342900">
              <a:buFont typeface="Arial" panose="020B0604020202020204" pitchFamily="34" charset="0"/>
              <a:buChar char="•"/>
            </a:pPr>
            <a:r>
              <a:rPr lang="en-US" dirty="0"/>
              <a:t>Policy Gradient</a:t>
            </a:r>
          </a:p>
          <a:p>
            <a:pPr marL="342900" indent="-342900">
              <a:buFont typeface="Arial" panose="020B0604020202020204" pitchFamily="34" charset="0"/>
              <a:buChar char="•"/>
            </a:pPr>
            <a:r>
              <a:rPr lang="en-US" dirty="0"/>
              <a:t>A2C, A3C </a:t>
            </a:r>
          </a:p>
          <a:p>
            <a:pPr marL="342900" indent="-342900">
              <a:buFont typeface="Arial" panose="020B0604020202020204" pitchFamily="34" charset="0"/>
              <a:buChar char="•"/>
            </a:pPr>
            <a:r>
              <a:rPr lang="en-US" dirty="0"/>
              <a:t>PPO</a:t>
            </a:r>
          </a:p>
          <a:p>
            <a:pPr marL="342900" indent="-342900">
              <a:buFont typeface="Arial" panose="020B0604020202020204" pitchFamily="34" charset="0"/>
              <a:buChar char="•"/>
            </a:pPr>
            <a:r>
              <a:rPr lang="en-US" dirty="0"/>
              <a:t>TRPO</a:t>
            </a:r>
          </a:p>
          <a:p>
            <a:pPr marL="342900" indent="-342900">
              <a:buFont typeface="Arial" panose="020B0604020202020204" pitchFamily="34" charset="0"/>
              <a:buChar char="•"/>
            </a:pPr>
            <a:r>
              <a:rPr lang="en-US" dirty="0"/>
              <a:t>DDPG</a:t>
            </a:r>
          </a:p>
          <a:p>
            <a:pPr marL="342900" indent="-342900">
              <a:buFont typeface="Arial" panose="020B0604020202020204" pitchFamily="34" charset="0"/>
              <a:buChar char="•"/>
            </a:pPr>
            <a:r>
              <a:rPr lang="en-US" dirty="0"/>
              <a:t>SAC</a:t>
            </a:r>
          </a:p>
        </p:txBody>
      </p:sp>
    </p:spTree>
    <p:extLst>
      <p:ext uri="{BB962C8B-B14F-4D97-AF65-F5344CB8AC3E}">
        <p14:creationId xmlns:p14="http://schemas.microsoft.com/office/powerpoint/2010/main" val="2179274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B44C6-45DA-45E4-B5AE-4CC4953B6A6A}"/>
              </a:ext>
            </a:extLst>
          </p:cNvPr>
          <p:cNvSpPr>
            <a:spLocks noGrp="1"/>
          </p:cNvSpPr>
          <p:nvPr>
            <p:ph type="body" sz="quarter" idx="13"/>
          </p:nvPr>
        </p:nvSpPr>
        <p:spPr>
          <a:xfrm>
            <a:off x="478369" y="1225486"/>
            <a:ext cx="11474451" cy="3002360"/>
          </a:xfrm>
        </p:spPr>
        <p:txBody>
          <a:bodyPr/>
          <a:lstStyle/>
          <a:p>
            <a:r>
              <a:rPr lang="en-US" dirty="0"/>
              <a:t>Review of MDP Learning Algorithms</a:t>
            </a:r>
          </a:p>
          <a:p>
            <a:r>
              <a:rPr lang="en-US" dirty="0"/>
              <a:t>Concepts</a:t>
            </a:r>
          </a:p>
          <a:p>
            <a:r>
              <a:rPr lang="en-US" dirty="0"/>
              <a:t>Model-based algorithms (Value or Policy iteration)</a:t>
            </a:r>
          </a:p>
          <a:p>
            <a:r>
              <a:rPr lang="en-US" dirty="0"/>
              <a:t>Model-free algorithms (</a:t>
            </a:r>
            <a:r>
              <a:rPr lang="en-US" dirty="0" err="1"/>
              <a:t>Sarsa</a:t>
            </a:r>
            <a:r>
              <a:rPr lang="en-US" dirty="0"/>
              <a:t> and Q-Learning)</a:t>
            </a:r>
          </a:p>
          <a:p>
            <a:r>
              <a:rPr lang="en-US" dirty="0"/>
              <a:t>Model-based architectures</a:t>
            </a:r>
          </a:p>
          <a:p>
            <a:pPr lvl="1"/>
            <a:r>
              <a:rPr lang="en-US" dirty="0"/>
              <a:t>Dyna-Q</a:t>
            </a:r>
          </a:p>
          <a:p>
            <a:pPr lvl="1"/>
            <a:r>
              <a:rPr lang="en-US" dirty="0"/>
              <a:t>POMDP / Hidden-Markov Models</a:t>
            </a:r>
          </a:p>
        </p:txBody>
      </p:sp>
      <p:sp>
        <p:nvSpPr>
          <p:cNvPr id="3" name="Title 2">
            <a:extLst>
              <a:ext uri="{FF2B5EF4-FFF2-40B4-BE49-F238E27FC236}">
                <a16:creationId xmlns:a16="http://schemas.microsoft.com/office/drawing/2014/main" id="{86AD26B0-E5A5-4A9D-B1E0-23C2DF5797EF}"/>
              </a:ext>
            </a:extLst>
          </p:cNvPr>
          <p:cNvSpPr>
            <a:spLocks noGrp="1"/>
          </p:cNvSpPr>
          <p:nvPr>
            <p:ph type="title"/>
          </p:nvPr>
        </p:nvSpPr>
        <p:spPr/>
        <p:txBody>
          <a:bodyPr/>
          <a:lstStyle/>
          <a:p>
            <a:r>
              <a:rPr lang="en-US" dirty="0"/>
              <a:t>Topics</a:t>
            </a:r>
          </a:p>
        </p:txBody>
      </p:sp>
      <p:sp>
        <p:nvSpPr>
          <p:cNvPr id="4" name="Slide Number Placeholder 3">
            <a:extLst>
              <a:ext uri="{FF2B5EF4-FFF2-40B4-BE49-F238E27FC236}">
                <a16:creationId xmlns:a16="http://schemas.microsoft.com/office/drawing/2014/main" id="{33937E33-96F1-4325-A3B2-4C78417930D4}"/>
              </a:ext>
            </a:extLst>
          </p:cNvPr>
          <p:cNvSpPr>
            <a:spLocks noGrp="1"/>
          </p:cNvSpPr>
          <p:nvPr>
            <p:ph type="sldNum" sz="quarter" idx="16"/>
          </p:nvPr>
        </p:nvSpPr>
        <p:spPr/>
        <p:txBody>
          <a:bodyPr/>
          <a:lstStyle/>
          <a:p>
            <a:fld id="{1915DC07-6425-4740-9695-FB9F2ED48CC1}" type="slidenum">
              <a:rPr lang="en-US" smtClean="0"/>
              <a:t>4</a:t>
            </a:fld>
            <a:endParaRPr lang="en-US"/>
          </a:p>
        </p:txBody>
      </p:sp>
    </p:spTree>
    <p:extLst>
      <p:ext uri="{BB962C8B-B14F-4D97-AF65-F5344CB8AC3E}">
        <p14:creationId xmlns:p14="http://schemas.microsoft.com/office/powerpoint/2010/main" val="366005286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7964F-C250-297D-C672-CB44159AE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9C30D-88C8-330B-378A-AD55E24FF964}"/>
              </a:ext>
            </a:extLst>
          </p:cNvPr>
          <p:cNvSpPr>
            <a:spLocks noGrp="1"/>
          </p:cNvSpPr>
          <p:nvPr>
            <p:ph type="ctrTitle"/>
          </p:nvPr>
        </p:nvSpPr>
        <p:spPr>
          <a:xfrm>
            <a:off x="481543" y="3902927"/>
            <a:ext cx="11228913" cy="2509024"/>
          </a:xfrm>
        </p:spPr>
        <p:txBody>
          <a:bodyPr/>
          <a:lstStyle/>
          <a:p>
            <a:r>
              <a:rPr lang="en-US" dirty="0"/>
              <a:t>Deep Reinforcement Learning</a:t>
            </a:r>
          </a:p>
        </p:txBody>
      </p:sp>
    </p:spTree>
    <p:extLst>
      <p:ext uri="{BB962C8B-B14F-4D97-AF65-F5344CB8AC3E}">
        <p14:creationId xmlns:p14="http://schemas.microsoft.com/office/powerpoint/2010/main" val="342484494"/>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EA0E-71F7-D004-5E0F-92D4038F597C}"/>
              </a:ext>
            </a:extLst>
          </p:cNvPr>
          <p:cNvSpPr>
            <a:spLocks noGrp="1"/>
          </p:cNvSpPr>
          <p:nvPr>
            <p:ph type="title"/>
          </p:nvPr>
        </p:nvSpPr>
        <p:spPr/>
        <p:txBody>
          <a:bodyPr/>
          <a:lstStyle/>
          <a:p>
            <a:r>
              <a:rPr lang="en-US" dirty="0"/>
              <a:t>DQN - Deep Q-Network [</a:t>
            </a:r>
            <a:r>
              <a:rPr lang="en-US" dirty="0" err="1"/>
              <a:t>Mnih</a:t>
            </a:r>
            <a:r>
              <a:rPr lang="en-US" dirty="0"/>
              <a:t> 2013]</a:t>
            </a:r>
          </a:p>
        </p:txBody>
      </p:sp>
      <p:sp>
        <p:nvSpPr>
          <p:cNvPr id="4" name="Slide Number Placeholder 3">
            <a:extLst>
              <a:ext uri="{FF2B5EF4-FFF2-40B4-BE49-F238E27FC236}">
                <a16:creationId xmlns:a16="http://schemas.microsoft.com/office/drawing/2014/main" id="{89FCD93E-47B2-7CF3-BE8C-86914354BC97}"/>
              </a:ext>
            </a:extLst>
          </p:cNvPr>
          <p:cNvSpPr>
            <a:spLocks noGrp="1"/>
          </p:cNvSpPr>
          <p:nvPr>
            <p:ph type="sldNum" sz="quarter" idx="12"/>
          </p:nvPr>
        </p:nvSpPr>
        <p:spPr/>
        <p:txBody>
          <a:bodyPr/>
          <a:lstStyle/>
          <a:p>
            <a:fld id="{47A777B1-4A66-48BF-8387-31033AC26DFC}" type="slidenum">
              <a:rPr lang="en-US" smtClean="0"/>
              <a:t>41</a:t>
            </a:fld>
            <a:endParaRPr lang="en-US"/>
          </a:p>
        </p:txBody>
      </p:sp>
      <p:pic>
        <p:nvPicPr>
          <p:cNvPr id="8" name="Graphic 7" descr="Table outline">
            <a:extLst>
              <a:ext uri="{FF2B5EF4-FFF2-40B4-BE49-F238E27FC236}">
                <a16:creationId xmlns:a16="http://schemas.microsoft.com/office/drawing/2014/main" id="{13491FEA-E431-20B5-4C75-722D695541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1416" y="1166034"/>
            <a:ext cx="1693492" cy="1693492"/>
          </a:xfrm>
          <a:prstGeom prst="rect">
            <a:avLst/>
          </a:prstGeom>
        </p:spPr>
      </p:pic>
      <p:sp>
        <p:nvSpPr>
          <p:cNvPr id="11" name="TextBox 10">
            <a:extLst>
              <a:ext uri="{FF2B5EF4-FFF2-40B4-BE49-F238E27FC236}">
                <a16:creationId xmlns:a16="http://schemas.microsoft.com/office/drawing/2014/main" id="{F767A229-B1E4-44AB-F32F-E3C105D392BF}"/>
              </a:ext>
            </a:extLst>
          </p:cNvPr>
          <p:cNvSpPr txBox="1"/>
          <p:nvPr/>
        </p:nvSpPr>
        <p:spPr bwMode="gray">
          <a:xfrm>
            <a:off x="1435693" y="1722223"/>
            <a:ext cx="1425723" cy="5811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State</a:t>
            </a:r>
          </a:p>
          <a:p>
            <a:pPr>
              <a:spcBef>
                <a:spcPts val="300"/>
              </a:spcBef>
              <a:spcAft>
                <a:spcPts val="300"/>
              </a:spcAft>
              <a:buClr>
                <a:schemeClr val="accent1"/>
              </a:buClr>
              <a:buSzPct val="90000"/>
            </a:pPr>
            <a:r>
              <a:rPr lang="en-US" dirty="0"/>
              <a:t>Action</a:t>
            </a:r>
          </a:p>
        </p:txBody>
      </p:sp>
      <p:sp>
        <p:nvSpPr>
          <p:cNvPr id="12" name="TextBox 11">
            <a:extLst>
              <a:ext uri="{FF2B5EF4-FFF2-40B4-BE49-F238E27FC236}">
                <a16:creationId xmlns:a16="http://schemas.microsoft.com/office/drawing/2014/main" id="{567DBE4A-1C14-2341-FA2C-4F69D3046A52}"/>
              </a:ext>
            </a:extLst>
          </p:cNvPr>
          <p:cNvSpPr txBox="1"/>
          <p:nvPr/>
        </p:nvSpPr>
        <p:spPr bwMode="gray">
          <a:xfrm>
            <a:off x="5267770" y="1868754"/>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Q-value</a:t>
            </a:r>
          </a:p>
        </p:txBody>
      </p:sp>
      <p:cxnSp>
        <p:nvCxnSpPr>
          <p:cNvPr id="14" name="Straight Arrow Connector 13">
            <a:extLst>
              <a:ext uri="{FF2B5EF4-FFF2-40B4-BE49-F238E27FC236}">
                <a16:creationId xmlns:a16="http://schemas.microsoft.com/office/drawing/2014/main" id="{19ED04E1-596C-DA40-7966-55D1FE21DA97}"/>
              </a:ext>
            </a:extLst>
          </p:cNvPr>
          <p:cNvCxnSpPr>
            <a:cxnSpLocks/>
            <a:stCxn id="8" idx="3"/>
            <a:endCxn id="12" idx="1"/>
          </p:cNvCxnSpPr>
          <p:nvPr/>
        </p:nvCxnSpPr>
        <p:spPr bwMode="gray">
          <a:xfrm flipV="1">
            <a:off x="4554908" y="2002602"/>
            <a:ext cx="712862" cy="1017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6037C647-0BD9-6A4E-EB97-164FEE592DA9}"/>
              </a:ext>
            </a:extLst>
          </p:cNvPr>
          <p:cNvCxnSpPr>
            <a:cxnSpLocks/>
            <a:endCxn id="8" idx="1"/>
          </p:cNvCxnSpPr>
          <p:nvPr/>
        </p:nvCxnSpPr>
        <p:spPr bwMode="gray">
          <a:xfrm>
            <a:off x="2148554" y="2012780"/>
            <a:ext cx="712862"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0BC71807-A56D-2188-ADD6-42D73DFD1C62}"/>
              </a:ext>
            </a:extLst>
          </p:cNvPr>
          <p:cNvSpPr txBox="1"/>
          <p:nvPr/>
        </p:nvSpPr>
        <p:spPr bwMode="gray">
          <a:xfrm>
            <a:off x="3171557" y="1217373"/>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Q-Table</a:t>
            </a:r>
          </a:p>
        </p:txBody>
      </p:sp>
      <p:sp>
        <p:nvSpPr>
          <p:cNvPr id="25" name="TextBox 24">
            <a:extLst>
              <a:ext uri="{FF2B5EF4-FFF2-40B4-BE49-F238E27FC236}">
                <a16:creationId xmlns:a16="http://schemas.microsoft.com/office/drawing/2014/main" id="{41553C25-54F9-5C65-F18E-F16A67A118C7}"/>
              </a:ext>
            </a:extLst>
          </p:cNvPr>
          <p:cNvSpPr txBox="1"/>
          <p:nvPr/>
        </p:nvSpPr>
        <p:spPr bwMode="gray">
          <a:xfrm>
            <a:off x="6676403" y="1769470"/>
            <a:ext cx="3091440" cy="6399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i="1" dirty="0"/>
              <a:t>Grows too large for continuous state-spaces</a:t>
            </a:r>
          </a:p>
        </p:txBody>
      </p:sp>
      <p:sp>
        <p:nvSpPr>
          <p:cNvPr id="27" name="TextBox 26">
            <a:extLst>
              <a:ext uri="{FF2B5EF4-FFF2-40B4-BE49-F238E27FC236}">
                <a16:creationId xmlns:a16="http://schemas.microsoft.com/office/drawing/2014/main" id="{53E4662D-F4B7-3892-895C-AD046213D937}"/>
              </a:ext>
            </a:extLst>
          </p:cNvPr>
          <p:cNvSpPr txBox="1"/>
          <p:nvPr/>
        </p:nvSpPr>
        <p:spPr bwMode="gray">
          <a:xfrm>
            <a:off x="1435693" y="3344019"/>
            <a:ext cx="1425723" cy="5811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State</a:t>
            </a:r>
          </a:p>
          <a:p>
            <a:pPr>
              <a:spcBef>
                <a:spcPts val="300"/>
              </a:spcBef>
              <a:spcAft>
                <a:spcPts val="300"/>
              </a:spcAft>
              <a:buClr>
                <a:schemeClr val="accent1"/>
              </a:buClr>
              <a:buSzPct val="90000"/>
            </a:pPr>
            <a:r>
              <a:rPr lang="en-US" dirty="0"/>
              <a:t>Action</a:t>
            </a:r>
          </a:p>
        </p:txBody>
      </p:sp>
      <p:sp>
        <p:nvSpPr>
          <p:cNvPr id="28" name="TextBox 27">
            <a:extLst>
              <a:ext uri="{FF2B5EF4-FFF2-40B4-BE49-F238E27FC236}">
                <a16:creationId xmlns:a16="http://schemas.microsoft.com/office/drawing/2014/main" id="{F07C2857-5ADB-987F-739A-047C7D8EE85A}"/>
              </a:ext>
            </a:extLst>
          </p:cNvPr>
          <p:cNvSpPr txBox="1"/>
          <p:nvPr/>
        </p:nvSpPr>
        <p:spPr bwMode="gray">
          <a:xfrm>
            <a:off x="5267770" y="3490550"/>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Q-value</a:t>
            </a:r>
          </a:p>
        </p:txBody>
      </p:sp>
      <p:cxnSp>
        <p:nvCxnSpPr>
          <p:cNvPr id="29" name="Straight Arrow Connector 28">
            <a:extLst>
              <a:ext uri="{FF2B5EF4-FFF2-40B4-BE49-F238E27FC236}">
                <a16:creationId xmlns:a16="http://schemas.microsoft.com/office/drawing/2014/main" id="{09A9EF01-4A84-06D9-0F91-1924ED0928CD}"/>
              </a:ext>
            </a:extLst>
          </p:cNvPr>
          <p:cNvCxnSpPr>
            <a:cxnSpLocks/>
            <a:endCxn id="28" idx="1"/>
          </p:cNvCxnSpPr>
          <p:nvPr/>
        </p:nvCxnSpPr>
        <p:spPr bwMode="gray">
          <a:xfrm flipV="1">
            <a:off x="4554908" y="3624398"/>
            <a:ext cx="712862" cy="1017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04CF72E6-4517-74C9-C4A1-7A5AAEB73B25}"/>
              </a:ext>
            </a:extLst>
          </p:cNvPr>
          <p:cNvCxnSpPr>
            <a:cxnSpLocks/>
          </p:cNvCxnSpPr>
          <p:nvPr/>
        </p:nvCxnSpPr>
        <p:spPr bwMode="gray">
          <a:xfrm>
            <a:off x="2148554" y="3634576"/>
            <a:ext cx="712862"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C52B144-2CB6-6235-AC5A-09AE4A4E916B}"/>
              </a:ext>
            </a:extLst>
          </p:cNvPr>
          <p:cNvSpPr txBox="1"/>
          <p:nvPr/>
        </p:nvSpPr>
        <p:spPr bwMode="gray">
          <a:xfrm>
            <a:off x="3171557" y="2839169"/>
            <a:ext cx="130643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Q-function</a:t>
            </a:r>
          </a:p>
        </p:txBody>
      </p:sp>
      <p:sp>
        <p:nvSpPr>
          <p:cNvPr id="33" name="TextBox 32">
            <a:extLst>
              <a:ext uri="{FF2B5EF4-FFF2-40B4-BE49-F238E27FC236}">
                <a16:creationId xmlns:a16="http://schemas.microsoft.com/office/drawing/2014/main" id="{A8F5946D-2F8D-ADE8-1148-79538F3D3E25}"/>
              </a:ext>
            </a:extLst>
          </p:cNvPr>
          <p:cNvSpPr txBox="1"/>
          <p:nvPr/>
        </p:nvSpPr>
        <p:spPr bwMode="gray">
          <a:xfrm>
            <a:off x="1435693" y="5079063"/>
            <a:ext cx="1425723" cy="5811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State</a:t>
            </a:r>
          </a:p>
          <a:p>
            <a:pPr>
              <a:spcBef>
                <a:spcPts val="300"/>
              </a:spcBef>
              <a:spcAft>
                <a:spcPts val="300"/>
              </a:spcAft>
              <a:buClr>
                <a:schemeClr val="accent1"/>
              </a:buClr>
              <a:buSzPct val="90000"/>
            </a:pPr>
            <a:r>
              <a:rPr lang="en-US" dirty="0"/>
              <a:t>Action</a:t>
            </a:r>
          </a:p>
        </p:txBody>
      </p:sp>
      <p:sp>
        <p:nvSpPr>
          <p:cNvPr id="34" name="TextBox 33">
            <a:extLst>
              <a:ext uri="{FF2B5EF4-FFF2-40B4-BE49-F238E27FC236}">
                <a16:creationId xmlns:a16="http://schemas.microsoft.com/office/drawing/2014/main" id="{675E96FF-111E-298B-09CA-C8E66EAEF8C3}"/>
              </a:ext>
            </a:extLst>
          </p:cNvPr>
          <p:cNvSpPr txBox="1"/>
          <p:nvPr/>
        </p:nvSpPr>
        <p:spPr bwMode="gray">
          <a:xfrm>
            <a:off x="5267770" y="5225594"/>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Q-value</a:t>
            </a:r>
          </a:p>
        </p:txBody>
      </p:sp>
      <p:cxnSp>
        <p:nvCxnSpPr>
          <p:cNvPr id="35" name="Straight Arrow Connector 34">
            <a:extLst>
              <a:ext uri="{FF2B5EF4-FFF2-40B4-BE49-F238E27FC236}">
                <a16:creationId xmlns:a16="http://schemas.microsoft.com/office/drawing/2014/main" id="{9037A954-2BC5-1AFC-BCB2-42C09E6B6AD1}"/>
              </a:ext>
            </a:extLst>
          </p:cNvPr>
          <p:cNvCxnSpPr>
            <a:cxnSpLocks/>
            <a:endCxn id="34" idx="1"/>
          </p:cNvCxnSpPr>
          <p:nvPr/>
        </p:nvCxnSpPr>
        <p:spPr bwMode="gray">
          <a:xfrm flipV="1">
            <a:off x="4554908" y="5359442"/>
            <a:ext cx="712862" cy="1017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E6AF5925-4CF4-8EFF-1DCF-D1F59D45B903}"/>
              </a:ext>
            </a:extLst>
          </p:cNvPr>
          <p:cNvCxnSpPr>
            <a:cxnSpLocks/>
          </p:cNvCxnSpPr>
          <p:nvPr/>
        </p:nvCxnSpPr>
        <p:spPr bwMode="gray">
          <a:xfrm>
            <a:off x="2148554" y="5369620"/>
            <a:ext cx="712862"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4231F07E-7F63-BCFD-A01C-2A7A00659E1C}"/>
              </a:ext>
            </a:extLst>
          </p:cNvPr>
          <p:cNvSpPr txBox="1"/>
          <p:nvPr/>
        </p:nvSpPr>
        <p:spPr bwMode="gray">
          <a:xfrm>
            <a:off x="3171557" y="4574213"/>
            <a:ext cx="1306439" cy="22852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Q-network</a:t>
            </a:r>
          </a:p>
        </p:txBody>
      </p:sp>
      <p:sp>
        <p:nvSpPr>
          <p:cNvPr id="38" name="TextBox 37">
            <a:extLst>
              <a:ext uri="{FF2B5EF4-FFF2-40B4-BE49-F238E27FC236}">
                <a16:creationId xmlns:a16="http://schemas.microsoft.com/office/drawing/2014/main" id="{9C86ACB9-735D-B8F6-C8C3-3AE524704692}"/>
              </a:ext>
            </a:extLst>
          </p:cNvPr>
          <p:cNvSpPr txBox="1"/>
          <p:nvPr/>
        </p:nvSpPr>
        <p:spPr bwMode="gray">
          <a:xfrm>
            <a:off x="3344965" y="3282614"/>
            <a:ext cx="569008" cy="507924"/>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4400" dirty="0">
                <a:latin typeface="Edwardian Script ITC" panose="030303020407070D0804" pitchFamily="66" charset="0"/>
              </a:rPr>
              <a:t>F</a:t>
            </a:r>
          </a:p>
        </p:txBody>
      </p:sp>
      <p:sp>
        <p:nvSpPr>
          <p:cNvPr id="43" name="Rectangle 42">
            <a:extLst>
              <a:ext uri="{FF2B5EF4-FFF2-40B4-BE49-F238E27FC236}">
                <a16:creationId xmlns:a16="http://schemas.microsoft.com/office/drawing/2014/main" id="{EF98EE16-507A-E75D-DFE2-E6D4DFE8D265}"/>
              </a:ext>
            </a:extLst>
          </p:cNvPr>
          <p:cNvSpPr/>
          <p:nvPr/>
        </p:nvSpPr>
        <p:spPr bwMode="gray">
          <a:xfrm>
            <a:off x="6676403" y="3429000"/>
            <a:ext cx="5283464" cy="274960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40" name="Graphic 39">
            <a:extLst>
              <a:ext uri="{FF2B5EF4-FFF2-40B4-BE49-F238E27FC236}">
                <a16:creationId xmlns:a16="http://schemas.microsoft.com/office/drawing/2014/main" id="{EBD24BD0-DF25-1FBF-D895-99D1A9F4FF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1236" y="4887636"/>
            <a:ext cx="1887224" cy="943612"/>
          </a:xfrm>
          <a:prstGeom prst="rect">
            <a:avLst/>
          </a:prstGeom>
        </p:spPr>
      </p:pic>
      <p:sp>
        <p:nvSpPr>
          <p:cNvPr id="41" name="TextBox 40">
            <a:extLst>
              <a:ext uri="{FF2B5EF4-FFF2-40B4-BE49-F238E27FC236}">
                <a16:creationId xmlns:a16="http://schemas.microsoft.com/office/drawing/2014/main" id="{1601B18F-3546-0C32-E33E-AA449239C4FE}"/>
              </a:ext>
            </a:extLst>
          </p:cNvPr>
          <p:cNvSpPr txBox="1"/>
          <p:nvPr/>
        </p:nvSpPr>
        <p:spPr bwMode="gray">
          <a:xfrm>
            <a:off x="6875930" y="3685169"/>
            <a:ext cx="4994178" cy="223513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Like Double-Q-Learning, </a:t>
            </a:r>
            <a:r>
              <a:rPr lang="en-US" b="1" dirty="0"/>
              <a:t>DQN</a:t>
            </a:r>
            <a:r>
              <a:rPr lang="en-US" dirty="0"/>
              <a:t> is initialized with arbitrary Q-values and explores the environment using the ε-greedy policy. </a:t>
            </a:r>
          </a:p>
          <a:p>
            <a:pPr>
              <a:spcBef>
                <a:spcPts val="300"/>
              </a:spcBef>
              <a:spcAft>
                <a:spcPts val="300"/>
              </a:spcAft>
              <a:buClr>
                <a:schemeClr val="accent1"/>
              </a:buClr>
              <a:buSzPct val="90000"/>
            </a:pPr>
            <a:r>
              <a:rPr lang="en-US" dirty="0"/>
              <a:t>It updates its Q-value via dual actions:</a:t>
            </a:r>
          </a:p>
          <a:p>
            <a:pPr marL="285750" indent="-285750">
              <a:spcBef>
                <a:spcPts val="300"/>
              </a:spcBef>
              <a:spcAft>
                <a:spcPts val="300"/>
              </a:spcAft>
              <a:buClr>
                <a:schemeClr val="accent1"/>
              </a:buClr>
              <a:buSzPct val="90000"/>
              <a:buFont typeface="Arial" panose="020B0604020202020204" pitchFamily="34" charset="0"/>
              <a:buChar char="•"/>
            </a:pPr>
            <a:r>
              <a:rPr lang="en-US" dirty="0"/>
              <a:t>a </a:t>
            </a:r>
            <a:r>
              <a:rPr lang="en-US" b="1" dirty="0"/>
              <a:t>current</a:t>
            </a:r>
            <a:r>
              <a:rPr lang="en-US" dirty="0"/>
              <a:t> action with a current Q-value</a:t>
            </a:r>
          </a:p>
          <a:p>
            <a:pPr marL="285750" indent="-285750">
              <a:spcBef>
                <a:spcPts val="300"/>
              </a:spcBef>
              <a:spcAft>
                <a:spcPts val="300"/>
              </a:spcAft>
              <a:buClr>
                <a:schemeClr val="accent1"/>
              </a:buClr>
              <a:buSzPct val="90000"/>
              <a:buFont typeface="Arial" panose="020B0604020202020204" pitchFamily="34" charset="0"/>
              <a:buChar char="•"/>
            </a:pPr>
            <a:r>
              <a:rPr lang="en-US" dirty="0"/>
              <a:t>a </a:t>
            </a:r>
            <a:r>
              <a:rPr lang="en-US" b="1" dirty="0"/>
              <a:t>target</a:t>
            </a:r>
            <a:r>
              <a:rPr lang="en-US" dirty="0"/>
              <a:t> action with a target Q-value</a:t>
            </a:r>
            <a:endParaRPr lang="en-US" i="1" dirty="0"/>
          </a:p>
        </p:txBody>
      </p:sp>
      <p:sp>
        <p:nvSpPr>
          <p:cNvPr id="45" name="TextBox 44">
            <a:extLst>
              <a:ext uri="{FF2B5EF4-FFF2-40B4-BE49-F238E27FC236}">
                <a16:creationId xmlns:a16="http://schemas.microsoft.com/office/drawing/2014/main" id="{14D7DE35-597F-7C10-73F1-B5674FFD36ED}"/>
              </a:ext>
            </a:extLst>
          </p:cNvPr>
          <p:cNvSpPr txBox="1"/>
          <p:nvPr/>
        </p:nvSpPr>
        <p:spPr bwMode="gray">
          <a:xfrm>
            <a:off x="-12804" y="6294280"/>
            <a:ext cx="1196455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Mnih</a:t>
            </a:r>
            <a:r>
              <a:rPr lang="en-US" sz="1400" dirty="0"/>
              <a:t>, V., </a:t>
            </a:r>
            <a:r>
              <a:rPr lang="en-US" sz="1400" dirty="0" err="1"/>
              <a:t>Kavukcuoglu</a:t>
            </a:r>
            <a:r>
              <a:rPr lang="en-US" sz="1400" dirty="0"/>
              <a:t>, K., Silver, D., Graves, A., </a:t>
            </a:r>
            <a:r>
              <a:rPr lang="en-US" sz="1400" dirty="0" err="1"/>
              <a:t>Antonoglou</a:t>
            </a:r>
            <a:r>
              <a:rPr lang="en-US" sz="1400" dirty="0"/>
              <a:t>, I., </a:t>
            </a:r>
            <a:r>
              <a:rPr lang="en-US" sz="1400" dirty="0" err="1"/>
              <a:t>Wierstra</a:t>
            </a:r>
            <a:r>
              <a:rPr lang="en-US" sz="1400" dirty="0"/>
              <a:t>, D., &amp; </a:t>
            </a:r>
            <a:r>
              <a:rPr lang="en-US" sz="1400" dirty="0" err="1"/>
              <a:t>Riedmiller</a:t>
            </a:r>
            <a:r>
              <a:rPr lang="en-US" sz="1400" dirty="0"/>
              <a:t>, M. (2013). Playing </a:t>
            </a:r>
            <a:r>
              <a:rPr lang="en-US" sz="1400" dirty="0" err="1"/>
              <a:t>atari</a:t>
            </a:r>
            <a:r>
              <a:rPr lang="en-US" sz="1400" dirty="0"/>
              <a:t> with deep reinforcement learning. </a:t>
            </a:r>
            <a:r>
              <a:rPr lang="en-US" sz="1400" i="1" dirty="0" err="1"/>
              <a:t>arXiv</a:t>
            </a:r>
            <a:r>
              <a:rPr lang="en-US" sz="1400" i="1" dirty="0"/>
              <a:t> preprint arXiv:1312.5602</a:t>
            </a:r>
            <a:r>
              <a:rPr lang="en-US" sz="1400" dirty="0"/>
              <a:t>.</a:t>
            </a:r>
          </a:p>
        </p:txBody>
      </p:sp>
    </p:spTree>
    <p:extLst>
      <p:ext uri="{BB962C8B-B14F-4D97-AF65-F5344CB8AC3E}">
        <p14:creationId xmlns:p14="http://schemas.microsoft.com/office/powerpoint/2010/main" val="2395048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EA0E-71F7-D004-5E0F-92D4038F597C}"/>
              </a:ext>
            </a:extLst>
          </p:cNvPr>
          <p:cNvSpPr>
            <a:spLocks noGrp="1"/>
          </p:cNvSpPr>
          <p:nvPr>
            <p:ph type="title"/>
          </p:nvPr>
        </p:nvSpPr>
        <p:spPr/>
        <p:txBody>
          <a:bodyPr/>
          <a:lstStyle/>
          <a:p>
            <a:r>
              <a:rPr lang="en-US" dirty="0"/>
              <a:t>DQN - Components [</a:t>
            </a:r>
            <a:r>
              <a:rPr lang="en-US" dirty="0" err="1"/>
              <a:t>Mnih</a:t>
            </a:r>
            <a:r>
              <a:rPr lang="en-US" dirty="0"/>
              <a:t> 2013]</a:t>
            </a:r>
          </a:p>
        </p:txBody>
      </p:sp>
      <p:sp>
        <p:nvSpPr>
          <p:cNvPr id="4" name="Slide Number Placeholder 3">
            <a:extLst>
              <a:ext uri="{FF2B5EF4-FFF2-40B4-BE49-F238E27FC236}">
                <a16:creationId xmlns:a16="http://schemas.microsoft.com/office/drawing/2014/main" id="{89FCD93E-47B2-7CF3-BE8C-86914354BC97}"/>
              </a:ext>
            </a:extLst>
          </p:cNvPr>
          <p:cNvSpPr>
            <a:spLocks noGrp="1"/>
          </p:cNvSpPr>
          <p:nvPr>
            <p:ph type="sldNum" sz="quarter" idx="12"/>
          </p:nvPr>
        </p:nvSpPr>
        <p:spPr/>
        <p:txBody>
          <a:bodyPr/>
          <a:lstStyle/>
          <a:p>
            <a:fld id="{47A777B1-4A66-48BF-8387-31033AC26DFC}" type="slidenum">
              <a:rPr lang="en-US" smtClean="0"/>
              <a:t>42</a:t>
            </a:fld>
            <a:endParaRPr lang="en-US"/>
          </a:p>
        </p:txBody>
      </p:sp>
      <p:cxnSp>
        <p:nvCxnSpPr>
          <p:cNvPr id="18" name="Straight Arrow Connector 17">
            <a:extLst>
              <a:ext uri="{FF2B5EF4-FFF2-40B4-BE49-F238E27FC236}">
                <a16:creationId xmlns:a16="http://schemas.microsoft.com/office/drawing/2014/main" id="{6037C647-0BD9-6A4E-EB97-164FEE592DA9}"/>
              </a:ext>
            </a:extLst>
          </p:cNvPr>
          <p:cNvCxnSpPr>
            <a:cxnSpLocks/>
          </p:cNvCxnSpPr>
          <p:nvPr/>
        </p:nvCxnSpPr>
        <p:spPr bwMode="gray">
          <a:xfrm>
            <a:off x="2295709" y="1882460"/>
            <a:ext cx="14503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C52B144-2CB6-6235-AC5A-09AE4A4E916B}"/>
              </a:ext>
            </a:extLst>
          </p:cNvPr>
          <p:cNvSpPr txBox="1"/>
          <p:nvPr/>
        </p:nvSpPr>
        <p:spPr bwMode="gray">
          <a:xfrm>
            <a:off x="2304662" y="1084674"/>
            <a:ext cx="1306439" cy="651381"/>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dirty="0"/>
              <a:t>Experience Replay</a:t>
            </a:r>
          </a:p>
        </p:txBody>
      </p:sp>
      <p:sp>
        <p:nvSpPr>
          <p:cNvPr id="37" name="TextBox 36">
            <a:extLst>
              <a:ext uri="{FF2B5EF4-FFF2-40B4-BE49-F238E27FC236}">
                <a16:creationId xmlns:a16="http://schemas.microsoft.com/office/drawing/2014/main" id="{4231F07E-7F63-BCFD-A01C-2A7A00659E1C}"/>
              </a:ext>
            </a:extLst>
          </p:cNvPr>
          <p:cNvSpPr txBox="1"/>
          <p:nvPr/>
        </p:nvSpPr>
        <p:spPr bwMode="gray">
          <a:xfrm>
            <a:off x="4123673" y="3560155"/>
            <a:ext cx="1972327" cy="3221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Target network</a:t>
            </a:r>
          </a:p>
        </p:txBody>
      </p:sp>
      <p:sp>
        <p:nvSpPr>
          <p:cNvPr id="43" name="Rectangle 42">
            <a:extLst>
              <a:ext uri="{FF2B5EF4-FFF2-40B4-BE49-F238E27FC236}">
                <a16:creationId xmlns:a16="http://schemas.microsoft.com/office/drawing/2014/main" id="{EF98EE16-507A-E75D-DFE2-E6D4DFE8D265}"/>
              </a:ext>
            </a:extLst>
          </p:cNvPr>
          <p:cNvSpPr/>
          <p:nvPr/>
        </p:nvSpPr>
        <p:spPr bwMode="gray">
          <a:xfrm>
            <a:off x="6668291" y="3357682"/>
            <a:ext cx="5283464" cy="274960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40" name="Graphic 39">
            <a:extLst>
              <a:ext uri="{FF2B5EF4-FFF2-40B4-BE49-F238E27FC236}">
                <a16:creationId xmlns:a16="http://schemas.microsoft.com/office/drawing/2014/main" id="{EBD24BD0-DF25-1FBF-D895-99D1A9F4FF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057" y="3896367"/>
            <a:ext cx="1887224" cy="943612"/>
          </a:xfrm>
          <a:prstGeom prst="rect">
            <a:avLst/>
          </a:prstGeom>
        </p:spPr>
      </p:pic>
      <p:sp>
        <p:nvSpPr>
          <p:cNvPr id="41" name="TextBox 40">
            <a:extLst>
              <a:ext uri="{FF2B5EF4-FFF2-40B4-BE49-F238E27FC236}">
                <a16:creationId xmlns:a16="http://schemas.microsoft.com/office/drawing/2014/main" id="{1601B18F-3546-0C32-E33E-AA449239C4FE}"/>
              </a:ext>
            </a:extLst>
          </p:cNvPr>
          <p:cNvSpPr txBox="1"/>
          <p:nvPr/>
        </p:nvSpPr>
        <p:spPr bwMode="gray">
          <a:xfrm>
            <a:off x="6875930" y="3685169"/>
            <a:ext cx="4994178" cy="223513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i="1" dirty="0"/>
              <a:t>There is no restriction on the neural network architecture itself. Therefore, one could use:</a:t>
            </a:r>
          </a:p>
          <a:p>
            <a:pPr marL="285750" indent="-285750">
              <a:spcBef>
                <a:spcPts val="300"/>
              </a:spcBef>
              <a:spcAft>
                <a:spcPts val="300"/>
              </a:spcAft>
              <a:buClr>
                <a:schemeClr val="accent1"/>
              </a:buClr>
              <a:buSzPct val="90000"/>
              <a:buFont typeface="Arial" panose="020B0604020202020204" pitchFamily="34" charset="0"/>
              <a:buChar char="•"/>
            </a:pPr>
            <a:r>
              <a:rPr lang="en-US" i="1" dirty="0"/>
              <a:t>RNN for Text</a:t>
            </a:r>
          </a:p>
          <a:p>
            <a:pPr marL="285750" indent="-285750">
              <a:spcBef>
                <a:spcPts val="300"/>
              </a:spcBef>
              <a:spcAft>
                <a:spcPts val="300"/>
              </a:spcAft>
              <a:buClr>
                <a:schemeClr val="accent1"/>
              </a:buClr>
              <a:buSzPct val="90000"/>
              <a:buFont typeface="Arial" panose="020B0604020202020204" pitchFamily="34" charset="0"/>
              <a:buChar char="•"/>
            </a:pPr>
            <a:r>
              <a:rPr lang="en-US" i="1" dirty="0"/>
              <a:t>CNN for Images</a:t>
            </a:r>
          </a:p>
          <a:p>
            <a:pPr marL="285750" indent="-285750">
              <a:spcBef>
                <a:spcPts val="300"/>
              </a:spcBef>
              <a:spcAft>
                <a:spcPts val="300"/>
              </a:spcAft>
              <a:buClr>
                <a:schemeClr val="accent1"/>
              </a:buClr>
              <a:buSzPct val="90000"/>
              <a:buFont typeface="Arial" panose="020B0604020202020204" pitchFamily="34" charset="0"/>
              <a:buChar char="•"/>
            </a:pPr>
            <a:r>
              <a:rPr lang="en-US" i="1" dirty="0"/>
              <a:t>LSTM for regular data</a:t>
            </a:r>
          </a:p>
          <a:p>
            <a:pPr marL="285750" indent="-285750">
              <a:spcBef>
                <a:spcPts val="300"/>
              </a:spcBef>
              <a:spcAft>
                <a:spcPts val="300"/>
              </a:spcAft>
              <a:buClr>
                <a:schemeClr val="accent1"/>
              </a:buClr>
              <a:buSzPct val="90000"/>
              <a:buFont typeface="Arial" panose="020B0604020202020204" pitchFamily="34" charset="0"/>
              <a:buChar char="•"/>
            </a:pPr>
            <a:r>
              <a:rPr lang="en-US" i="1" dirty="0"/>
              <a:t>GNN for graph data?</a:t>
            </a:r>
          </a:p>
        </p:txBody>
      </p:sp>
      <p:sp>
        <p:nvSpPr>
          <p:cNvPr id="45" name="TextBox 44">
            <a:extLst>
              <a:ext uri="{FF2B5EF4-FFF2-40B4-BE49-F238E27FC236}">
                <a16:creationId xmlns:a16="http://schemas.microsoft.com/office/drawing/2014/main" id="{14D7DE35-597F-7C10-73F1-B5674FFD36ED}"/>
              </a:ext>
            </a:extLst>
          </p:cNvPr>
          <p:cNvSpPr txBox="1"/>
          <p:nvPr/>
        </p:nvSpPr>
        <p:spPr bwMode="gray">
          <a:xfrm>
            <a:off x="-12804" y="6294280"/>
            <a:ext cx="1196455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Mnih</a:t>
            </a:r>
            <a:r>
              <a:rPr lang="en-US" sz="1400" dirty="0"/>
              <a:t>, V., </a:t>
            </a:r>
            <a:r>
              <a:rPr lang="en-US" sz="1400" dirty="0" err="1"/>
              <a:t>Kavukcuoglu</a:t>
            </a:r>
            <a:r>
              <a:rPr lang="en-US" sz="1400" dirty="0"/>
              <a:t>, K., Silver, D., Graves, A., </a:t>
            </a:r>
            <a:r>
              <a:rPr lang="en-US" sz="1400" dirty="0" err="1"/>
              <a:t>Antonoglou</a:t>
            </a:r>
            <a:r>
              <a:rPr lang="en-US" sz="1400" dirty="0"/>
              <a:t>, I., </a:t>
            </a:r>
            <a:r>
              <a:rPr lang="en-US" sz="1400" dirty="0" err="1"/>
              <a:t>Wierstra</a:t>
            </a:r>
            <a:r>
              <a:rPr lang="en-US" sz="1400" dirty="0"/>
              <a:t>, D., &amp; </a:t>
            </a:r>
            <a:r>
              <a:rPr lang="en-US" sz="1400" dirty="0" err="1"/>
              <a:t>Riedmiller</a:t>
            </a:r>
            <a:r>
              <a:rPr lang="en-US" sz="1400" dirty="0"/>
              <a:t>, M. (2013). Playing </a:t>
            </a:r>
            <a:r>
              <a:rPr lang="en-US" sz="1400" dirty="0" err="1"/>
              <a:t>atari</a:t>
            </a:r>
            <a:r>
              <a:rPr lang="en-US" sz="1400" dirty="0"/>
              <a:t> with deep reinforcement learning. </a:t>
            </a:r>
            <a:r>
              <a:rPr lang="en-US" sz="1400" i="1" dirty="0" err="1"/>
              <a:t>arXiv</a:t>
            </a:r>
            <a:r>
              <a:rPr lang="en-US" sz="1400" i="1" dirty="0"/>
              <a:t> preprint arXiv:1312.5602</a:t>
            </a:r>
            <a:r>
              <a:rPr lang="en-US" sz="1400" dirty="0"/>
              <a:t>.</a:t>
            </a:r>
          </a:p>
        </p:txBody>
      </p:sp>
      <p:sp>
        <p:nvSpPr>
          <p:cNvPr id="9" name="Cylinder 8">
            <a:extLst>
              <a:ext uri="{FF2B5EF4-FFF2-40B4-BE49-F238E27FC236}">
                <a16:creationId xmlns:a16="http://schemas.microsoft.com/office/drawing/2014/main" id="{D051C48F-3562-75F9-4597-C85A9C16ED8E}"/>
              </a:ext>
            </a:extLst>
          </p:cNvPr>
          <p:cNvSpPr/>
          <p:nvPr/>
        </p:nvSpPr>
        <p:spPr bwMode="gray">
          <a:xfrm>
            <a:off x="757626" y="1493800"/>
            <a:ext cx="1453702" cy="1207049"/>
          </a:xfrm>
          <a:prstGeom prst="ca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b="1" dirty="0">
                <a:solidFill>
                  <a:schemeClr val="bg1"/>
                </a:solidFill>
              </a:rPr>
              <a:t>Replay Buffer</a:t>
            </a:r>
          </a:p>
        </p:txBody>
      </p:sp>
      <p:sp>
        <p:nvSpPr>
          <p:cNvPr id="10" name="TextBox 9">
            <a:extLst>
              <a:ext uri="{FF2B5EF4-FFF2-40B4-BE49-F238E27FC236}">
                <a16:creationId xmlns:a16="http://schemas.microsoft.com/office/drawing/2014/main" id="{7F744E13-4458-224E-0656-183E839D3076}"/>
              </a:ext>
            </a:extLst>
          </p:cNvPr>
          <p:cNvSpPr txBox="1"/>
          <p:nvPr/>
        </p:nvSpPr>
        <p:spPr bwMode="gray">
          <a:xfrm>
            <a:off x="711057" y="3524198"/>
            <a:ext cx="1972327" cy="3221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Actual network</a:t>
            </a:r>
          </a:p>
        </p:txBody>
      </p:sp>
      <p:sp>
        <p:nvSpPr>
          <p:cNvPr id="15" name="Rectangle 14">
            <a:extLst>
              <a:ext uri="{FF2B5EF4-FFF2-40B4-BE49-F238E27FC236}">
                <a16:creationId xmlns:a16="http://schemas.microsoft.com/office/drawing/2014/main" id="{FB9509D4-3446-0309-AD4F-314D72F58454}"/>
              </a:ext>
            </a:extLst>
          </p:cNvPr>
          <p:cNvSpPr/>
          <p:nvPr/>
        </p:nvSpPr>
        <p:spPr bwMode="gray">
          <a:xfrm>
            <a:off x="3746009" y="1587493"/>
            <a:ext cx="2594970" cy="99405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b="1" dirty="0">
                <a:solidFill>
                  <a:schemeClr val="bg1"/>
                </a:solidFill>
              </a:rPr>
              <a:t>Environment</a:t>
            </a:r>
            <a:endParaRPr lang="en-US" sz="1050" b="1" dirty="0">
              <a:solidFill>
                <a:schemeClr val="bg1"/>
              </a:solidFill>
            </a:endParaRPr>
          </a:p>
        </p:txBody>
      </p:sp>
      <p:cxnSp>
        <p:nvCxnSpPr>
          <p:cNvPr id="39" name="Straight Arrow Connector 38">
            <a:extLst>
              <a:ext uri="{FF2B5EF4-FFF2-40B4-BE49-F238E27FC236}">
                <a16:creationId xmlns:a16="http://schemas.microsoft.com/office/drawing/2014/main" id="{B0F39F2D-41B7-A4A3-A66C-84A21D5FAC7E}"/>
              </a:ext>
            </a:extLst>
          </p:cNvPr>
          <p:cNvCxnSpPr>
            <a:cxnSpLocks/>
          </p:cNvCxnSpPr>
          <p:nvPr/>
        </p:nvCxnSpPr>
        <p:spPr bwMode="gray">
          <a:xfrm>
            <a:off x="2295709" y="2274346"/>
            <a:ext cx="1450300" cy="0"/>
          </a:xfrm>
          <a:prstGeom prst="straightConnector1">
            <a:avLst/>
          </a:prstGeom>
          <a:ln w="952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pic>
        <p:nvPicPr>
          <p:cNvPr id="42" name="Graphic 41">
            <a:extLst>
              <a:ext uri="{FF2B5EF4-FFF2-40B4-BE49-F238E27FC236}">
                <a16:creationId xmlns:a16="http://schemas.microsoft.com/office/drawing/2014/main" id="{5DA31BEA-786C-4D67-E306-C2F5715589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2251" y="3886189"/>
            <a:ext cx="1887224" cy="943612"/>
          </a:xfrm>
          <a:prstGeom prst="rect">
            <a:avLst/>
          </a:prstGeom>
        </p:spPr>
      </p:pic>
      <p:sp>
        <p:nvSpPr>
          <p:cNvPr id="44" name="TextBox 43">
            <a:extLst>
              <a:ext uri="{FF2B5EF4-FFF2-40B4-BE49-F238E27FC236}">
                <a16:creationId xmlns:a16="http://schemas.microsoft.com/office/drawing/2014/main" id="{25780E9D-4FB4-D504-2601-34F3513D99EB}"/>
              </a:ext>
            </a:extLst>
          </p:cNvPr>
          <p:cNvSpPr txBox="1"/>
          <p:nvPr/>
        </p:nvSpPr>
        <p:spPr bwMode="gray">
          <a:xfrm>
            <a:off x="915899" y="5123383"/>
            <a:ext cx="5377542" cy="94361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dirty="0"/>
              <a:t>Which ever choice of network architecture, both actual and target networks should have the same architecture</a:t>
            </a:r>
          </a:p>
        </p:txBody>
      </p:sp>
    </p:spTree>
    <p:extLst>
      <p:ext uri="{BB962C8B-B14F-4D97-AF65-F5344CB8AC3E}">
        <p14:creationId xmlns:p14="http://schemas.microsoft.com/office/powerpoint/2010/main" val="3685323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F613B2-BF4E-1C27-1D0A-25A62DCB4CF7}"/>
              </a:ext>
            </a:extLst>
          </p:cNvPr>
          <p:cNvSpPr/>
          <p:nvPr/>
        </p:nvSpPr>
        <p:spPr bwMode="gray">
          <a:xfrm>
            <a:off x="240244" y="4767385"/>
            <a:ext cx="11473386" cy="198021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endParaRPr>
          </a:p>
        </p:txBody>
      </p:sp>
      <p:sp>
        <p:nvSpPr>
          <p:cNvPr id="2" name="Title 1">
            <a:extLst>
              <a:ext uri="{FF2B5EF4-FFF2-40B4-BE49-F238E27FC236}">
                <a16:creationId xmlns:a16="http://schemas.microsoft.com/office/drawing/2014/main" id="{F090DAC9-2084-7F96-C9C0-D5BFCA1D35A1}"/>
              </a:ext>
            </a:extLst>
          </p:cNvPr>
          <p:cNvSpPr>
            <a:spLocks noGrp="1"/>
          </p:cNvSpPr>
          <p:nvPr>
            <p:ph type="title"/>
          </p:nvPr>
        </p:nvSpPr>
        <p:spPr/>
        <p:txBody>
          <a:bodyPr/>
          <a:lstStyle/>
          <a:p>
            <a:r>
              <a:rPr lang="en-US" dirty="0"/>
              <a:t>DQN – Why experience replay?</a:t>
            </a:r>
          </a:p>
        </p:txBody>
      </p:sp>
      <p:sp>
        <p:nvSpPr>
          <p:cNvPr id="3" name="Content Placeholder 2">
            <a:extLst>
              <a:ext uri="{FF2B5EF4-FFF2-40B4-BE49-F238E27FC236}">
                <a16:creationId xmlns:a16="http://schemas.microsoft.com/office/drawing/2014/main" id="{8DBF5925-E263-60C8-80F0-A61224CF87F5}"/>
              </a:ext>
            </a:extLst>
          </p:cNvPr>
          <p:cNvSpPr>
            <a:spLocks noGrp="1"/>
          </p:cNvSpPr>
          <p:nvPr>
            <p:ph idx="1"/>
          </p:nvPr>
        </p:nvSpPr>
        <p:spPr>
          <a:xfrm>
            <a:off x="478369" y="1213308"/>
            <a:ext cx="11473384" cy="3387081"/>
          </a:xfrm>
        </p:spPr>
        <p:txBody>
          <a:bodyPr/>
          <a:lstStyle/>
          <a:p>
            <a:pPr marL="342900" indent="-342900">
              <a:buFont typeface="Arial" panose="020B0604020202020204" pitchFamily="34" charset="0"/>
              <a:buChar char="•"/>
            </a:pPr>
            <a:r>
              <a:rPr lang="en-US" dirty="0"/>
              <a:t>trained it with single samples, each sample and the corresponding gradients would have too much variance, and the network weights would never converge.</a:t>
            </a:r>
          </a:p>
          <a:p>
            <a:pPr marL="584194" lvl="1" indent="-342900">
              <a:buFont typeface="Arial" panose="020B0604020202020204" pitchFamily="34" charset="0"/>
              <a:buChar char="•"/>
            </a:pPr>
            <a:r>
              <a:rPr lang="en-US" dirty="0"/>
              <a:t>Why few actions in sequence one after the other and then feed that data as a batch to the Q Network? That should help to smoothen out the noise and result in more stable training, shouldn’t it?</a:t>
            </a:r>
          </a:p>
          <a:p>
            <a:pPr marL="584194" lvl="1" indent="-342900">
              <a:buFont typeface="Arial" panose="020B0604020202020204" pitchFamily="34" charset="0"/>
              <a:buChar char="•"/>
            </a:pPr>
            <a:r>
              <a:rPr lang="en-US" dirty="0"/>
              <a:t>Deep Learning best practice requires selecting a batch of samples after shuffling to ensure enough diversity in the training so the network can generalize</a:t>
            </a:r>
          </a:p>
          <a:p>
            <a:pPr marL="584194" lvl="1" indent="-342900">
              <a:buFont typeface="Arial" panose="020B0604020202020204" pitchFamily="34" charset="0"/>
              <a:buChar char="•"/>
            </a:pPr>
            <a:r>
              <a:rPr lang="en-US" dirty="0"/>
              <a:t>Sequential actions are strongly correlated. Replay buffer allows to make the data </a:t>
            </a:r>
            <a:r>
              <a:rPr lang="en-US" dirty="0" err="1"/>
              <a:t>i.i.d.</a:t>
            </a:r>
            <a:r>
              <a:rPr lang="en-US" dirty="0"/>
              <a:t> which is necessary for training a neural net.</a:t>
            </a:r>
          </a:p>
        </p:txBody>
      </p:sp>
      <p:sp>
        <p:nvSpPr>
          <p:cNvPr id="4" name="Slide Number Placeholder 3">
            <a:extLst>
              <a:ext uri="{FF2B5EF4-FFF2-40B4-BE49-F238E27FC236}">
                <a16:creationId xmlns:a16="http://schemas.microsoft.com/office/drawing/2014/main" id="{EAD8CB88-B243-B1A6-B1F0-E71CE6E72C11}"/>
              </a:ext>
            </a:extLst>
          </p:cNvPr>
          <p:cNvSpPr>
            <a:spLocks noGrp="1"/>
          </p:cNvSpPr>
          <p:nvPr>
            <p:ph type="sldNum" sz="quarter" idx="12"/>
          </p:nvPr>
        </p:nvSpPr>
        <p:spPr/>
        <p:txBody>
          <a:bodyPr/>
          <a:lstStyle/>
          <a:p>
            <a:fld id="{47A777B1-4A66-48BF-8387-31033AC26DFC}" type="slidenum">
              <a:rPr lang="en-US" smtClean="0"/>
              <a:t>43</a:t>
            </a:fld>
            <a:endParaRPr lang="en-US"/>
          </a:p>
        </p:txBody>
      </p:sp>
      <p:sp>
        <p:nvSpPr>
          <p:cNvPr id="5" name="TextBox 4">
            <a:extLst>
              <a:ext uri="{FF2B5EF4-FFF2-40B4-BE49-F238E27FC236}">
                <a16:creationId xmlns:a16="http://schemas.microsoft.com/office/drawing/2014/main" id="{88A57113-B02B-ABC4-A7C9-37E5BA2FDBDE}"/>
              </a:ext>
            </a:extLst>
          </p:cNvPr>
          <p:cNvSpPr txBox="1"/>
          <p:nvPr/>
        </p:nvSpPr>
        <p:spPr bwMode="gray">
          <a:xfrm>
            <a:off x="910490" y="4919784"/>
            <a:ext cx="10695356" cy="17942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Why </a:t>
            </a:r>
            <a:r>
              <a:rPr lang="en-US" sz="1400" b="1" dirty="0" err="1"/>
              <a:t>i.i.d.</a:t>
            </a:r>
            <a:r>
              <a:rPr lang="en-US" sz="1400" b="1" dirty="0"/>
              <a:t> matters?</a:t>
            </a:r>
            <a:endParaRPr lang="en-US" sz="1400" dirty="0"/>
          </a:p>
          <a:p>
            <a:pPr marL="171450" indent="-171450">
              <a:spcBef>
                <a:spcPts val="300"/>
              </a:spcBef>
              <a:spcAft>
                <a:spcPts val="300"/>
              </a:spcAft>
              <a:buClr>
                <a:schemeClr val="accent1"/>
              </a:buClr>
              <a:buSzPct val="90000"/>
              <a:buFont typeface="Arial" panose="020B0604020202020204" pitchFamily="34" charset="0"/>
              <a:buChar char="•"/>
            </a:pPr>
            <a:r>
              <a:rPr lang="en-US" sz="1400" dirty="0"/>
              <a:t>Identically Distributed allows to build a prediction model of Y given a set of features, e.g., P(</a:t>
            </a:r>
            <a:r>
              <a:rPr lang="en-US" sz="1400" dirty="0" err="1"/>
              <a:t>Yi|Xi</a:t>
            </a:r>
            <a:r>
              <a:rPr lang="en-US" sz="1400" dirty="0"/>
              <a:t>)</a:t>
            </a:r>
          </a:p>
          <a:p>
            <a:pPr marL="171450" indent="-171450">
              <a:spcBef>
                <a:spcPts val="300"/>
              </a:spcBef>
              <a:spcAft>
                <a:spcPts val="300"/>
              </a:spcAft>
              <a:buClr>
                <a:schemeClr val="accent1"/>
              </a:buClr>
              <a:buSzPct val="90000"/>
              <a:buFont typeface="Arial" panose="020B0604020202020204" pitchFamily="34" charset="0"/>
              <a:buChar char="•"/>
            </a:pPr>
            <a:r>
              <a:rPr lang="en-US" sz="1400" dirty="0"/>
              <a:t>Independent guarantees the rows in the data present new information to train the model and sufficient (but not necessary condition) for:</a:t>
            </a:r>
          </a:p>
          <a:p>
            <a:pPr marL="628650" lvl="1" indent="-171450">
              <a:spcBef>
                <a:spcPts val="300"/>
              </a:spcBef>
              <a:spcAft>
                <a:spcPts val="300"/>
              </a:spcAft>
              <a:buClr>
                <a:schemeClr val="accent1"/>
              </a:buClr>
              <a:buSzPct val="90000"/>
              <a:buFont typeface="Arial" panose="020B0604020202020204" pitchFamily="34" charset="0"/>
              <a:buChar char="•"/>
            </a:pPr>
            <a:r>
              <a:rPr lang="en-US" sz="1400" dirty="0"/>
              <a:t>For consistency and providing error bounds</a:t>
            </a:r>
          </a:p>
          <a:p>
            <a:pPr marL="628650" lvl="1" indent="-171450">
              <a:spcBef>
                <a:spcPts val="300"/>
              </a:spcBef>
              <a:spcAft>
                <a:spcPts val="300"/>
              </a:spcAft>
              <a:buClr>
                <a:schemeClr val="accent1"/>
              </a:buClr>
              <a:buSzPct val="90000"/>
              <a:buFont typeface="Arial" panose="020B0604020202020204" pitchFamily="34" charset="0"/>
              <a:buChar char="•"/>
            </a:pPr>
            <a:r>
              <a:rPr lang="en-US" sz="1400" dirty="0"/>
              <a:t>For random sampling techniques</a:t>
            </a:r>
          </a:p>
          <a:p>
            <a:pPr marL="628650" lvl="1" indent="-171450">
              <a:spcBef>
                <a:spcPts val="300"/>
              </a:spcBef>
              <a:spcAft>
                <a:spcPts val="300"/>
              </a:spcAft>
              <a:buClr>
                <a:schemeClr val="accent1"/>
              </a:buClr>
              <a:buSzPct val="90000"/>
              <a:buFont typeface="Arial" panose="020B0604020202020204" pitchFamily="34" charset="0"/>
              <a:buChar char="•"/>
            </a:pPr>
            <a:endParaRPr lang="en-US" sz="1400" dirty="0"/>
          </a:p>
        </p:txBody>
      </p:sp>
    </p:spTree>
    <p:extLst>
      <p:ext uri="{BB962C8B-B14F-4D97-AF65-F5344CB8AC3E}">
        <p14:creationId xmlns:p14="http://schemas.microsoft.com/office/powerpoint/2010/main" val="1024687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BB5F-DFE6-10CE-AD6F-453BC1A12E06}"/>
              </a:ext>
            </a:extLst>
          </p:cNvPr>
          <p:cNvSpPr>
            <a:spLocks noGrp="1"/>
          </p:cNvSpPr>
          <p:nvPr>
            <p:ph type="title"/>
          </p:nvPr>
        </p:nvSpPr>
        <p:spPr/>
        <p:txBody>
          <a:bodyPr/>
          <a:lstStyle/>
          <a:p>
            <a:r>
              <a:rPr lang="en-US" dirty="0"/>
              <a:t>DQN – Why do we need a Target Network?</a:t>
            </a:r>
          </a:p>
        </p:txBody>
      </p:sp>
      <p:sp>
        <p:nvSpPr>
          <p:cNvPr id="3" name="Content Placeholder 2">
            <a:extLst>
              <a:ext uri="{FF2B5EF4-FFF2-40B4-BE49-F238E27FC236}">
                <a16:creationId xmlns:a16="http://schemas.microsoft.com/office/drawing/2014/main" id="{94483DB7-9C7D-8F36-0F20-7C185E17F5CA}"/>
              </a:ext>
            </a:extLst>
          </p:cNvPr>
          <p:cNvSpPr>
            <a:spLocks noGrp="1"/>
          </p:cNvSpPr>
          <p:nvPr>
            <p:ph idx="1"/>
          </p:nvPr>
        </p:nvSpPr>
        <p:spPr>
          <a:xfrm>
            <a:off x="478369" y="1213308"/>
            <a:ext cx="11473384" cy="3246017"/>
          </a:xfrm>
        </p:spPr>
        <p:txBody>
          <a:bodyPr/>
          <a:lstStyle/>
          <a:p>
            <a:pPr marL="342900" indent="-342900">
              <a:buFont typeface="Arial" panose="020B0604020202020204" pitchFamily="34" charset="0"/>
              <a:buChar char="•"/>
            </a:pPr>
            <a:r>
              <a:rPr lang="en-US" dirty="0"/>
              <a:t>Because it is more stable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Note that the target network doesn’t get trained, therefore, its weights remain stable for at least a short period.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After a parameterized number of time-steps, the learned weights from the Q Network are copied over to the Target Network.</a:t>
            </a:r>
          </a:p>
          <a:p>
            <a:endParaRPr lang="en-US" dirty="0"/>
          </a:p>
        </p:txBody>
      </p:sp>
      <p:sp>
        <p:nvSpPr>
          <p:cNvPr id="4" name="Slide Number Placeholder 3">
            <a:extLst>
              <a:ext uri="{FF2B5EF4-FFF2-40B4-BE49-F238E27FC236}">
                <a16:creationId xmlns:a16="http://schemas.microsoft.com/office/drawing/2014/main" id="{AB9D34F9-C27E-A59E-3441-5AAFE6D07195}"/>
              </a:ext>
            </a:extLst>
          </p:cNvPr>
          <p:cNvSpPr>
            <a:spLocks noGrp="1"/>
          </p:cNvSpPr>
          <p:nvPr>
            <p:ph type="sldNum" sz="quarter" idx="12"/>
          </p:nvPr>
        </p:nvSpPr>
        <p:spPr/>
        <p:txBody>
          <a:bodyPr/>
          <a:lstStyle/>
          <a:p>
            <a:fld id="{47A777B1-4A66-48BF-8387-31033AC26DFC}" type="slidenum">
              <a:rPr lang="en-US" smtClean="0"/>
              <a:t>44</a:t>
            </a:fld>
            <a:endParaRPr lang="en-US"/>
          </a:p>
        </p:txBody>
      </p:sp>
    </p:spTree>
    <p:extLst>
      <p:ext uri="{BB962C8B-B14F-4D97-AF65-F5344CB8AC3E}">
        <p14:creationId xmlns:p14="http://schemas.microsoft.com/office/powerpoint/2010/main" val="366184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A0394-D14E-AA45-49F3-C9562B2C1F34}"/>
              </a:ext>
            </a:extLst>
          </p:cNvPr>
          <p:cNvSpPr>
            <a:spLocks noGrp="1"/>
          </p:cNvSpPr>
          <p:nvPr>
            <p:ph type="title"/>
          </p:nvPr>
        </p:nvSpPr>
        <p:spPr/>
        <p:txBody>
          <a:bodyPr/>
          <a:lstStyle/>
          <a:p>
            <a:r>
              <a:rPr lang="en-US" dirty="0"/>
              <a:t>DQN – Training Process</a:t>
            </a:r>
          </a:p>
        </p:txBody>
      </p:sp>
      <p:sp>
        <p:nvSpPr>
          <p:cNvPr id="4" name="Slide Number Placeholder 3">
            <a:extLst>
              <a:ext uri="{FF2B5EF4-FFF2-40B4-BE49-F238E27FC236}">
                <a16:creationId xmlns:a16="http://schemas.microsoft.com/office/drawing/2014/main" id="{EDB7642E-825F-BE1D-19BD-C822E7951E97}"/>
              </a:ext>
            </a:extLst>
          </p:cNvPr>
          <p:cNvSpPr>
            <a:spLocks noGrp="1"/>
          </p:cNvSpPr>
          <p:nvPr>
            <p:ph type="sldNum" sz="quarter" idx="12"/>
          </p:nvPr>
        </p:nvSpPr>
        <p:spPr/>
        <p:txBody>
          <a:bodyPr/>
          <a:lstStyle/>
          <a:p>
            <a:fld id="{47A777B1-4A66-48BF-8387-31033AC26DFC}" type="slidenum">
              <a:rPr lang="en-US" smtClean="0"/>
              <a:t>45</a:t>
            </a:fld>
            <a:endParaRPr lang="en-US"/>
          </a:p>
        </p:txBody>
      </p:sp>
      <p:sp>
        <p:nvSpPr>
          <p:cNvPr id="8" name="Rectangle: Rounded Corners 7">
            <a:extLst>
              <a:ext uri="{FF2B5EF4-FFF2-40B4-BE49-F238E27FC236}">
                <a16:creationId xmlns:a16="http://schemas.microsoft.com/office/drawing/2014/main" id="{7D735AA6-E38E-47A8-9D00-43A7B296FE1E}"/>
              </a:ext>
            </a:extLst>
          </p:cNvPr>
          <p:cNvSpPr/>
          <p:nvPr/>
        </p:nvSpPr>
        <p:spPr bwMode="gray">
          <a:xfrm>
            <a:off x="571535" y="1859346"/>
            <a:ext cx="2351190" cy="921864"/>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Experience replay collects training samples by interacting with the environment</a:t>
            </a:r>
          </a:p>
        </p:txBody>
      </p:sp>
      <p:sp>
        <p:nvSpPr>
          <p:cNvPr id="9" name="Rectangle: Rounded Corners 8">
            <a:extLst>
              <a:ext uri="{FF2B5EF4-FFF2-40B4-BE49-F238E27FC236}">
                <a16:creationId xmlns:a16="http://schemas.microsoft.com/office/drawing/2014/main" id="{453A2798-5126-88D0-B97E-26B01DCFBDB5}"/>
              </a:ext>
            </a:extLst>
          </p:cNvPr>
          <p:cNvSpPr/>
          <p:nvPr/>
        </p:nvSpPr>
        <p:spPr bwMode="gray">
          <a:xfrm>
            <a:off x="3772440" y="1934911"/>
            <a:ext cx="2278184"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Sample a random batch of data from the replay buffer</a:t>
            </a:r>
          </a:p>
        </p:txBody>
      </p:sp>
      <p:sp>
        <p:nvSpPr>
          <p:cNvPr id="11" name="Rectangle: Rounded Corners 10">
            <a:extLst>
              <a:ext uri="{FF2B5EF4-FFF2-40B4-BE49-F238E27FC236}">
                <a16:creationId xmlns:a16="http://schemas.microsoft.com/office/drawing/2014/main" id="{C4EB5D11-AAC5-3666-314D-6C5B73864379}"/>
              </a:ext>
            </a:extLst>
          </p:cNvPr>
          <p:cNvSpPr/>
          <p:nvPr/>
        </p:nvSpPr>
        <p:spPr bwMode="gray">
          <a:xfrm>
            <a:off x="10032610" y="4469236"/>
            <a:ext cx="1760806"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Compute loss</a:t>
            </a:r>
          </a:p>
        </p:txBody>
      </p:sp>
      <p:sp>
        <p:nvSpPr>
          <p:cNvPr id="12" name="Rectangle: Rounded Corners 11">
            <a:extLst>
              <a:ext uri="{FF2B5EF4-FFF2-40B4-BE49-F238E27FC236}">
                <a16:creationId xmlns:a16="http://schemas.microsoft.com/office/drawing/2014/main" id="{91242A83-FF19-BBAF-709A-D32EED010AA1}"/>
              </a:ext>
            </a:extLst>
          </p:cNvPr>
          <p:cNvSpPr/>
          <p:nvPr/>
        </p:nvSpPr>
        <p:spPr bwMode="gray">
          <a:xfrm>
            <a:off x="5396203" y="4469235"/>
            <a:ext cx="2278184"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Train Q-Network</a:t>
            </a:r>
          </a:p>
          <a:p>
            <a:pPr algn="ctr">
              <a:spcBef>
                <a:spcPts val="300"/>
              </a:spcBef>
              <a:spcAft>
                <a:spcPts val="300"/>
              </a:spcAft>
              <a:buClr>
                <a:schemeClr val="accent1"/>
              </a:buClr>
              <a:buSzPct val="90000"/>
            </a:pPr>
            <a:r>
              <a:rPr lang="en-US" sz="1200" dirty="0"/>
              <a:t>Keep Target-Network fixed</a:t>
            </a:r>
          </a:p>
        </p:txBody>
      </p:sp>
      <p:sp>
        <p:nvSpPr>
          <p:cNvPr id="13" name="Rectangle: Rounded Corners 12">
            <a:extLst>
              <a:ext uri="{FF2B5EF4-FFF2-40B4-BE49-F238E27FC236}">
                <a16:creationId xmlns:a16="http://schemas.microsoft.com/office/drawing/2014/main" id="{4E545F50-81E7-9E31-1342-483C40F18BAF}"/>
              </a:ext>
            </a:extLst>
          </p:cNvPr>
          <p:cNvSpPr/>
          <p:nvPr/>
        </p:nvSpPr>
        <p:spPr bwMode="gray">
          <a:xfrm>
            <a:off x="608039" y="4383443"/>
            <a:ext cx="2278184" cy="921864"/>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Every T steps, overwrite the Target-Network weight with the current Q-Network weights</a:t>
            </a:r>
          </a:p>
        </p:txBody>
      </p:sp>
      <p:sp>
        <p:nvSpPr>
          <p:cNvPr id="14" name="Rectangle: Rounded Corners 13">
            <a:extLst>
              <a:ext uri="{FF2B5EF4-FFF2-40B4-BE49-F238E27FC236}">
                <a16:creationId xmlns:a16="http://schemas.microsoft.com/office/drawing/2014/main" id="{7311F01E-6AAE-4568-5E31-8414206E41F9}"/>
              </a:ext>
            </a:extLst>
          </p:cNvPr>
          <p:cNvSpPr/>
          <p:nvPr/>
        </p:nvSpPr>
        <p:spPr bwMode="gray">
          <a:xfrm>
            <a:off x="7674387" y="1445764"/>
            <a:ext cx="2278184" cy="746240"/>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Predict Q-Values on</a:t>
            </a:r>
          </a:p>
          <a:p>
            <a:pPr algn="ctr">
              <a:spcBef>
                <a:spcPts val="300"/>
              </a:spcBef>
              <a:spcAft>
                <a:spcPts val="300"/>
              </a:spcAft>
              <a:buClr>
                <a:schemeClr val="accent1"/>
              </a:buClr>
              <a:buSzPct val="90000"/>
            </a:pPr>
            <a:r>
              <a:rPr lang="en-US" sz="1200" dirty="0"/>
              <a:t>Q-Network</a:t>
            </a:r>
          </a:p>
        </p:txBody>
      </p:sp>
      <p:sp>
        <p:nvSpPr>
          <p:cNvPr id="15" name="Rectangle: Rounded Corners 14">
            <a:extLst>
              <a:ext uri="{FF2B5EF4-FFF2-40B4-BE49-F238E27FC236}">
                <a16:creationId xmlns:a16="http://schemas.microsoft.com/office/drawing/2014/main" id="{2FC46B6F-9BCF-623E-F75B-E124E68F91CF}"/>
              </a:ext>
            </a:extLst>
          </p:cNvPr>
          <p:cNvSpPr/>
          <p:nvPr/>
        </p:nvSpPr>
        <p:spPr bwMode="gray">
          <a:xfrm>
            <a:off x="7674387" y="2522137"/>
            <a:ext cx="2278184" cy="746240"/>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Predict Q-Values on</a:t>
            </a:r>
          </a:p>
          <a:p>
            <a:pPr algn="ctr">
              <a:spcBef>
                <a:spcPts val="300"/>
              </a:spcBef>
              <a:spcAft>
                <a:spcPts val="300"/>
              </a:spcAft>
              <a:buClr>
                <a:schemeClr val="accent1"/>
              </a:buClr>
              <a:buSzPct val="90000"/>
            </a:pPr>
            <a:r>
              <a:rPr lang="en-US" sz="1200" dirty="0"/>
              <a:t>Target-Network</a:t>
            </a:r>
          </a:p>
        </p:txBody>
      </p:sp>
      <p:grpSp>
        <p:nvGrpSpPr>
          <p:cNvPr id="18" name="Group 17">
            <a:extLst>
              <a:ext uri="{FF2B5EF4-FFF2-40B4-BE49-F238E27FC236}">
                <a16:creationId xmlns:a16="http://schemas.microsoft.com/office/drawing/2014/main" id="{8366D15C-E242-D591-6C86-72167BDD0FF0}"/>
              </a:ext>
            </a:extLst>
          </p:cNvPr>
          <p:cNvGrpSpPr/>
          <p:nvPr/>
        </p:nvGrpSpPr>
        <p:grpSpPr>
          <a:xfrm>
            <a:off x="917597" y="3428219"/>
            <a:ext cx="274320" cy="274320"/>
            <a:chOff x="917596" y="2920634"/>
            <a:chExt cx="274320" cy="274320"/>
          </a:xfrm>
        </p:grpSpPr>
        <p:sp>
          <p:nvSpPr>
            <p:cNvPr id="17" name="Oval 16">
              <a:extLst>
                <a:ext uri="{FF2B5EF4-FFF2-40B4-BE49-F238E27FC236}">
                  <a16:creationId xmlns:a16="http://schemas.microsoft.com/office/drawing/2014/main" id="{552E68CF-EA8C-0253-A352-E1C37CA3B183}"/>
                </a:ext>
              </a:extLst>
            </p:cNvPr>
            <p:cNvSpPr/>
            <p:nvPr/>
          </p:nvSpPr>
          <p:spPr bwMode="gray">
            <a:xfrm>
              <a:off x="917596" y="2920634"/>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Oval 15">
              <a:extLst>
                <a:ext uri="{FF2B5EF4-FFF2-40B4-BE49-F238E27FC236}">
                  <a16:creationId xmlns:a16="http://schemas.microsoft.com/office/drawing/2014/main" id="{D31795FB-1693-3D97-618B-C91FEDD943A6}"/>
                </a:ext>
              </a:extLst>
            </p:cNvPr>
            <p:cNvSpPr/>
            <p:nvPr/>
          </p:nvSpPr>
          <p:spPr bwMode="gray">
            <a:xfrm>
              <a:off x="986176" y="298921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19" name="Diamond 18">
            <a:extLst>
              <a:ext uri="{FF2B5EF4-FFF2-40B4-BE49-F238E27FC236}">
                <a16:creationId xmlns:a16="http://schemas.microsoft.com/office/drawing/2014/main" id="{35AE0547-1DDF-1EEC-4379-E5E722083D83}"/>
              </a:ext>
            </a:extLst>
          </p:cNvPr>
          <p:cNvSpPr/>
          <p:nvPr/>
        </p:nvSpPr>
        <p:spPr bwMode="gray">
          <a:xfrm>
            <a:off x="1609970" y="3376248"/>
            <a:ext cx="274321" cy="388034"/>
          </a:xfrm>
          <a:prstGeom prst="diamond">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483841EB-DDEF-CC89-2EAC-3BC4E0646B24}"/>
              </a:ext>
            </a:extLst>
          </p:cNvPr>
          <p:cNvCxnSpPr>
            <a:stCxn id="19" idx="1"/>
            <a:endCxn id="17" idx="6"/>
          </p:cNvCxnSpPr>
          <p:nvPr/>
        </p:nvCxnSpPr>
        <p:spPr bwMode="gray">
          <a:xfrm flipH="1" flipV="1">
            <a:off x="1191917" y="3565379"/>
            <a:ext cx="418053" cy="48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456A5A04-F3CD-8C9A-6EF1-CBC973A796E5}"/>
              </a:ext>
            </a:extLst>
          </p:cNvPr>
          <p:cNvCxnSpPr>
            <a:cxnSpLocks/>
            <a:stCxn id="13" idx="0"/>
            <a:endCxn id="19" idx="2"/>
          </p:cNvCxnSpPr>
          <p:nvPr/>
        </p:nvCxnSpPr>
        <p:spPr bwMode="gray">
          <a:xfrm flipV="1">
            <a:off x="1747131" y="3764282"/>
            <a:ext cx="0" cy="61916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64BEAC6D-F12E-4A98-4F96-14D53FDB7D55}"/>
              </a:ext>
            </a:extLst>
          </p:cNvPr>
          <p:cNvCxnSpPr>
            <a:cxnSpLocks/>
            <a:stCxn id="19" idx="0"/>
            <a:endCxn id="8" idx="2"/>
          </p:cNvCxnSpPr>
          <p:nvPr/>
        </p:nvCxnSpPr>
        <p:spPr bwMode="gray">
          <a:xfrm flipH="1" flipV="1">
            <a:off x="1747130" y="2781210"/>
            <a:ext cx="1" cy="59503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718DC3F3-D7BD-AFA0-18B5-CF99BB222E65}"/>
              </a:ext>
            </a:extLst>
          </p:cNvPr>
          <p:cNvCxnSpPr>
            <a:cxnSpLocks/>
            <a:stCxn id="8" idx="3"/>
            <a:endCxn id="9" idx="1"/>
          </p:cNvCxnSpPr>
          <p:nvPr/>
        </p:nvCxnSpPr>
        <p:spPr bwMode="gray">
          <a:xfrm flipV="1">
            <a:off x="2922725" y="2310050"/>
            <a:ext cx="849715" cy="1022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87C18268-2915-6973-72AB-57F774DDEEFD}"/>
              </a:ext>
            </a:extLst>
          </p:cNvPr>
          <p:cNvSpPr/>
          <p:nvPr/>
        </p:nvSpPr>
        <p:spPr bwMode="gray">
          <a:xfrm>
            <a:off x="1678550" y="130860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9" name="Straight Arrow Connector 38">
            <a:extLst>
              <a:ext uri="{FF2B5EF4-FFF2-40B4-BE49-F238E27FC236}">
                <a16:creationId xmlns:a16="http://schemas.microsoft.com/office/drawing/2014/main" id="{F2E17FD1-A2D8-0840-E39F-20E4E89EEC41}"/>
              </a:ext>
            </a:extLst>
          </p:cNvPr>
          <p:cNvCxnSpPr>
            <a:cxnSpLocks/>
            <a:stCxn id="38" idx="4"/>
            <a:endCxn id="8" idx="0"/>
          </p:cNvCxnSpPr>
          <p:nvPr/>
        </p:nvCxnSpPr>
        <p:spPr bwMode="gray">
          <a:xfrm>
            <a:off x="1747130" y="1445764"/>
            <a:ext cx="0" cy="4135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B52FD4EE-5F07-C18B-71D9-E65848F21213}"/>
              </a:ext>
            </a:extLst>
          </p:cNvPr>
          <p:cNvCxnSpPr>
            <a:cxnSpLocks/>
            <a:stCxn id="9" idx="3"/>
          </p:cNvCxnSpPr>
          <p:nvPr/>
        </p:nvCxnSpPr>
        <p:spPr bwMode="gray">
          <a:xfrm flipV="1">
            <a:off x="6050624" y="2310049"/>
            <a:ext cx="8422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0287A8C9-F36E-E0DD-4AC0-633E41719279}"/>
              </a:ext>
            </a:extLst>
          </p:cNvPr>
          <p:cNvSpPr/>
          <p:nvPr/>
        </p:nvSpPr>
        <p:spPr bwMode="gray">
          <a:xfrm>
            <a:off x="6885030" y="1828558"/>
            <a:ext cx="93785" cy="921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50" name="Straight Arrow Connector 49">
            <a:extLst>
              <a:ext uri="{FF2B5EF4-FFF2-40B4-BE49-F238E27FC236}">
                <a16:creationId xmlns:a16="http://schemas.microsoft.com/office/drawing/2014/main" id="{0397AF95-B98E-AB8C-9A74-22E56FE36F13}"/>
              </a:ext>
            </a:extLst>
          </p:cNvPr>
          <p:cNvCxnSpPr>
            <a:cxnSpLocks/>
            <a:stCxn id="49" idx="3"/>
            <a:endCxn id="14" idx="1"/>
          </p:cNvCxnSpPr>
          <p:nvPr/>
        </p:nvCxnSpPr>
        <p:spPr bwMode="gray">
          <a:xfrm flipV="1">
            <a:off x="6978815" y="1818884"/>
            <a:ext cx="695572" cy="47060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51C344E1-85DD-366C-F837-A2172E52A198}"/>
              </a:ext>
            </a:extLst>
          </p:cNvPr>
          <p:cNvCxnSpPr>
            <a:cxnSpLocks/>
            <a:stCxn id="49" idx="3"/>
            <a:endCxn id="15" idx="1"/>
          </p:cNvCxnSpPr>
          <p:nvPr/>
        </p:nvCxnSpPr>
        <p:spPr bwMode="gray">
          <a:xfrm>
            <a:off x="6978815" y="2289490"/>
            <a:ext cx="695572" cy="60576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9" name="Rectangle 58">
            <a:extLst>
              <a:ext uri="{FF2B5EF4-FFF2-40B4-BE49-F238E27FC236}">
                <a16:creationId xmlns:a16="http://schemas.microsoft.com/office/drawing/2014/main" id="{85D6842B-8D3D-48C6-594D-919B097669D5}"/>
              </a:ext>
            </a:extLst>
          </p:cNvPr>
          <p:cNvSpPr/>
          <p:nvPr/>
        </p:nvSpPr>
        <p:spPr bwMode="gray">
          <a:xfrm>
            <a:off x="10561850" y="1781557"/>
            <a:ext cx="93785" cy="921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60" name="Straight Arrow Connector 59">
            <a:extLst>
              <a:ext uri="{FF2B5EF4-FFF2-40B4-BE49-F238E27FC236}">
                <a16:creationId xmlns:a16="http://schemas.microsoft.com/office/drawing/2014/main" id="{46AD6BB1-8612-B6E9-CB9D-65417E7E1F07}"/>
              </a:ext>
            </a:extLst>
          </p:cNvPr>
          <p:cNvCxnSpPr>
            <a:cxnSpLocks/>
            <a:stCxn id="14" idx="3"/>
            <a:endCxn id="59" idx="1"/>
          </p:cNvCxnSpPr>
          <p:nvPr/>
        </p:nvCxnSpPr>
        <p:spPr bwMode="gray">
          <a:xfrm>
            <a:off x="9952571" y="1818884"/>
            <a:ext cx="609279" cy="42360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F70A39B9-EE06-3343-201D-17F81B0A2FBE}"/>
              </a:ext>
            </a:extLst>
          </p:cNvPr>
          <p:cNvCxnSpPr>
            <a:cxnSpLocks/>
            <a:stCxn id="15" idx="3"/>
            <a:endCxn id="59" idx="1"/>
          </p:cNvCxnSpPr>
          <p:nvPr/>
        </p:nvCxnSpPr>
        <p:spPr bwMode="gray">
          <a:xfrm flipV="1">
            <a:off x="9952571" y="2242489"/>
            <a:ext cx="609279" cy="6527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Connector: Elbow 67">
            <a:extLst>
              <a:ext uri="{FF2B5EF4-FFF2-40B4-BE49-F238E27FC236}">
                <a16:creationId xmlns:a16="http://schemas.microsoft.com/office/drawing/2014/main" id="{8AC7F19C-5BB3-3FA1-E763-A801BAB2E8A8}"/>
              </a:ext>
            </a:extLst>
          </p:cNvPr>
          <p:cNvCxnSpPr>
            <a:cxnSpLocks/>
            <a:stCxn id="59" idx="3"/>
            <a:endCxn id="11" idx="0"/>
          </p:cNvCxnSpPr>
          <p:nvPr/>
        </p:nvCxnSpPr>
        <p:spPr bwMode="gray">
          <a:xfrm>
            <a:off x="10655635" y="2242489"/>
            <a:ext cx="257378" cy="2226747"/>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E126FE97-B734-588F-1AFF-F0E6B340E24E}"/>
              </a:ext>
            </a:extLst>
          </p:cNvPr>
          <p:cNvCxnSpPr>
            <a:cxnSpLocks/>
            <a:stCxn id="11" idx="1"/>
            <a:endCxn id="12" idx="3"/>
          </p:cNvCxnSpPr>
          <p:nvPr/>
        </p:nvCxnSpPr>
        <p:spPr bwMode="gray">
          <a:xfrm flipH="1" flipV="1">
            <a:off x="7674387" y="4844374"/>
            <a:ext cx="2358223"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7DE07256-95ED-8C89-B9D1-4819F6A8A1B5}"/>
              </a:ext>
            </a:extLst>
          </p:cNvPr>
          <p:cNvCxnSpPr>
            <a:cxnSpLocks/>
            <a:stCxn id="12" idx="1"/>
            <a:endCxn id="13" idx="3"/>
          </p:cNvCxnSpPr>
          <p:nvPr/>
        </p:nvCxnSpPr>
        <p:spPr bwMode="gray">
          <a:xfrm flipH="1">
            <a:off x="2886223" y="4844374"/>
            <a:ext cx="2509980"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51298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A8ED7-01A2-4417-D62A-D0BFB72C3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9477C3-7C6F-739F-A9D0-DB405543C840}"/>
              </a:ext>
            </a:extLst>
          </p:cNvPr>
          <p:cNvSpPr>
            <a:spLocks noGrp="1"/>
          </p:cNvSpPr>
          <p:nvPr>
            <p:ph type="title"/>
          </p:nvPr>
        </p:nvSpPr>
        <p:spPr>
          <a:xfrm>
            <a:off x="831850" y="2570409"/>
            <a:ext cx="10515600" cy="1992066"/>
          </a:xfrm>
        </p:spPr>
        <p:txBody>
          <a:bodyPr/>
          <a:lstStyle/>
          <a:p>
            <a:r>
              <a:rPr lang="pt-BR" dirty="0" err="1"/>
              <a:t>Policy</a:t>
            </a:r>
            <a:r>
              <a:rPr lang="pt-BR" dirty="0"/>
              <a:t> </a:t>
            </a:r>
            <a:r>
              <a:rPr lang="pt-BR" dirty="0" err="1"/>
              <a:t>Gradient</a:t>
            </a:r>
            <a:r>
              <a:rPr lang="pt-BR" dirty="0"/>
              <a:t> </a:t>
            </a:r>
            <a:r>
              <a:rPr lang="pt-BR" dirty="0" err="1"/>
              <a:t>Optimization</a:t>
            </a:r>
            <a:endParaRPr lang="en-US" dirty="0"/>
          </a:p>
        </p:txBody>
      </p:sp>
      <p:sp>
        <p:nvSpPr>
          <p:cNvPr id="4" name="Text Placeholder 3">
            <a:extLst>
              <a:ext uri="{FF2B5EF4-FFF2-40B4-BE49-F238E27FC236}">
                <a16:creationId xmlns:a16="http://schemas.microsoft.com/office/drawing/2014/main" id="{40A4DB34-88B5-BBDF-53A1-C4A7B8469D60}"/>
              </a:ext>
            </a:extLst>
          </p:cNvPr>
          <p:cNvSpPr>
            <a:spLocks noGrp="1"/>
          </p:cNvSpPr>
          <p:nvPr>
            <p:ph type="body" idx="1"/>
          </p:nvPr>
        </p:nvSpPr>
        <p:spPr>
          <a:xfrm>
            <a:off x="844550" y="5037138"/>
            <a:ext cx="10515600" cy="346249"/>
          </a:xfrm>
        </p:spPr>
        <p:txBody>
          <a:bodyPr/>
          <a:lstStyle/>
          <a:p>
            <a:r>
              <a:rPr lang="pt-BR" b="1" dirty="0"/>
              <a:t>How do we </a:t>
            </a:r>
            <a:r>
              <a:rPr lang="pt-BR" b="1" dirty="0" err="1"/>
              <a:t>learn</a:t>
            </a:r>
            <a:r>
              <a:rPr lang="pt-BR" b="1" dirty="0"/>
              <a:t> the </a:t>
            </a:r>
            <a:r>
              <a:rPr lang="pt-BR" b="1" dirty="0" err="1"/>
              <a:t>parameters</a:t>
            </a:r>
            <a:r>
              <a:rPr lang="pt-BR" b="1" dirty="0"/>
              <a:t> </a:t>
            </a:r>
            <a:r>
              <a:rPr lang="el-GR" b="1" dirty="0"/>
              <a:t>θ</a:t>
            </a:r>
            <a:r>
              <a:rPr lang="pt-BR" b="1" dirty="0"/>
              <a:t> of the </a:t>
            </a:r>
            <a:r>
              <a:rPr lang="pt-BR" b="1" dirty="0" err="1"/>
              <a:t>prediction</a:t>
            </a:r>
            <a:r>
              <a:rPr lang="pt-BR" b="1" dirty="0"/>
              <a:t> model</a:t>
            </a:r>
            <a:r>
              <a:rPr lang="en-US" b="1" dirty="0"/>
              <a:t>?</a:t>
            </a:r>
          </a:p>
        </p:txBody>
      </p:sp>
    </p:spTree>
    <p:extLst>
      <p:ext uri="{BB962C8B-B14F-4D97-AF65-F5344CB8AC3E}">
        <p14:creationId xmlns:p14="http://schemas.microsoft.com/office/powerpoint/2010/main" val="1363273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1BAB7-5BA4-19EF-3674-D8894BFE2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04231F-C86F-9BE4-735D-2018AF91C224}"/>
              </a:ext>
            </a:extLst>
          </p:cNvPr>
          <p:cNvSpPr>
            <a:spLocks noGrp="1"/>
          </p:cNvSpPr>
          <p:nvPr>
            <p:ph type="title"/>
          </p:nvPr>
        </p:nvSpPr>
        <p:spPr/>
        <p:txBody>
          <a:bodyPr/>
          <a:lstStyle/>
          <a:p>
            <a:r>
              <a:rPr lang="en-US" dirty="0"/>
              <a:t>Policy Gradient Optimization - Setup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614C4C-F6F3-B442-4B6A-F85E2EEDC8A0}"/>
                  </a:ext>
                </a:extLst>
              </p:cNvPr>
              <p:cNvSpPr>
                <a:spLocks noGrp="1"/>
              </p:cNvSpPr>
              <p:nvPr>
                <p:ph idx="1"/>
              </p:nvPr>
            </p:nvSpPr>
            <p:spPr>
              <a:xfrm>
                <a:off x="478369" y="1213308"/>
                <a:ext cx="11473384" cy="4592539"/>
              </a:xfrm>
            </p:spPr>
            <p:txBody>
              <a:bodyPr/>
              <a:lstStyle/>
              <a:p>
                <a:r>
                  <a:rPr lang="en-US" dirty="0"/>
                  <a:t>We start with a </a:t>
                </a:r>
                <a:r>
                  <a:rPr lang="en-US" b="1" dirty="0"/>
                  <a:t>parameterized policy</a:t>
                </a:r>
                <a:r>
                  <a:rPr lang="en-US" dirty="0"/>
                  <a:t> </a:t>
                </a:r>
                <a14:m>
                  <m:oMath xmlns:m="http://schemas.openxmlformats.org/officeDocument/2006/math">
                    <m:sSub>
                      <m:sSubPr>
                        <m:ctrlPr>
                          <a:rPr lang="ar-AE"/>
                        </m:ctrlPr>
                      </m:sSubPr>
                      <m:e>
                        <m:r>
                          <a:rPr lang="ar-AE" i="1"/>
                          <m:t>𝜋</m:t>
                        </m:r>
                      </m:e>
                      <m:sub>
                        <m:r>
                          <a:rPr lang="ar-AE" i="1"/>
                          <m:t>𝜃</m:t>
                        </m:r>
                      </m:sub>
                    </m:sSub>
                    <m:d>
                      <m:dPr>
                        <m:ctrlPr>
                          <a:rPr lang="ar-AE" i="1"/>
                        </m:ctrlPr>
                      </m:dPr>
                      <m:e>
                        <m:r>
                          <a:rPr lang="ar-AE" i="1"/>
                          <m:t>𝑎</m:t>
                        </m:r>
                        <m:r>
                          <a:rPr lang="ar-AE"/>
                          <m:t>∣</m:t>
                        </m:r>
                        <m:r>
                          <a:rPr lang="ar-AE" i="1"/>
                          <m:t>𝑠</m:t>
                        </m:r>
                      </m:e>
                    </m:d>
                  </m:oMath>
                </a14:m>
                <a:r>
                  <a:rPr lang="ar-AE" dirty="0"/>
                  <a:t>, </a:t>
                </a:r>
                <a:r>
                  <a:rPr lang="en-US" dirty="0"/>
                  <a:t>where </a:t>
                </a:r>
                <a14:m>
                  <m:oMath xmlns:m="http://schemas.openxmlformats.org/officeDocument/2006/math">
                    <m:r>
                      <a:rPr lang="en-US" i="1"/>
                      <m:t>𝜃</m:t>
                    </m:r>
                  </m:oMath>
                </a14:m>
                <a:r>
                  <a:rPr lang="en-US" dirty="0"/>
                  <a:t>are the policy parameters.</a:t>
                </a:r>
              </a:p>
              <a:p>
                <a:r>
                  <a:rPr lang="en-US" dirty="0"/>
                  <a:t>The </a:t>
                </a:r>
                <a:r>
                  <a:rPr lang="en-US" b="1" dirty="0"/>
                  <a:t>objective function</a:t>
                </a:r>
                <a:r>
                  <a:rPr lang="en-US" dirty="0"/>
                  <a:t> in reinforcement learning is the expected return:</a:t>
                </a:r>
              </a:p>
              <a:p>
                <a14:m>
                  <m:oMathPara xmlns:m="http://schemas.openxmlformats.org/officeDocument/2006/math">
                    <m:oMathParaPr>
                      <m:jc m:val="centerGroup"/>
                    </m:oMathParaPr>
                    <m:oMath xmlns:m="http://schemas.openxmlformats.org/officeDocument/2006/math">
                      <m:r>
                        <a:rPr lang="en-US" i="1"/>
                        <m:t>𝐽</m:t>
                      </m:r>
                      <m:d>
                        <m:dPr>
                          <m:ctrlPr>
                            <a:rPr lang="ar-AE" i="1"/>
                          </m:ctrlPr>
                        </m:dPr>
                        <m:e>
                          <m:r>
                            <a:rPr lang="ar-AE" i="1"/>
                            <m:t>𝜃</m:t>
                          </m:r>
                        </m:e>
                      </m:d>
                      <m:r>
                        <a:rPr lang="ar-AE"/>
                        <m:t>=</m:t>
                      </m:r>
                      <m:sSub>
                        <m:sSubPr>
                          <m:ctrlPr>
                            <a:rPr lang="ar-AE" i="1"/>
                          </m:ctrlPr>
                        </m:sSubPr>
                        <m:e>
                          <m:r>
                            <a:rPr lang="ar-AE"/>
                            <m:t>𝔼</m:t>
                          </m:r>
                        </m:e>
                        <m:sub>
                          <m:sSub>
                            <m:sSubPr>
                              <m:ctrlPr>
                                <a:rPr lang="ar-AE" i="1"/>
                              </m:ctrlPr>
                            </m:sSubPr>
                            <m:e>
                              <m:r>
                                <a:rPr lang="ar-AE" i="1"/>
                                <m:t>𝜋</m:t>
                              </m:r>
                            </m:e>
                            <m:sub>
                              <m:r>
                                <a:rPr lang="ar-AE" i="1"/>
                                <m:t>𝜃</m:t>
                              </m:r>
                            </m:sub>
                          </m:sSub>
                        </m:sub>
                      </m:sSub>
                      <m:r>
                        <a:rPr lang="ar-AE"/>
                        <m:t>[</m:t>
                      </m:r>
                      <m:sSub>
                        <m:sSubPr>
                          <m:ctrlPr>
                            <a:rPr lang="ar-AE" i="1"/>
                          </m:ctrlPr>
                        </m:sSubPr>
                        <m:e>
                          <m:r>
                            <a:rPr lang="ar-AE" i="1"/>
                            <m:t>𝐺</m:t>
                          </m:r>
                        </m:e>
                        <m:sub>
                          <m:r>
                            <a:rPr lang="ar-AE" i="1"/>
                            <m:t>𝑡</m:t>
                          </m:r>
                        </m:sub>
                      </m:sSub>
                      <m:r>
                        <a:rPr lang="ar-AE"/>
                        <m:t>]</m:t>
                      </m:r>
                    </m:oMath>
                  </m:oMathPara>
                </a14:m>
                <a:endParaRPr lang="ar-AE" dirty="0"/>
              </a:p>
              <a:p>
                <a:r>
                  <a:rPr lang="en-US" dirty="0"/>
                  <a:t>where </a:t>
                </a:r>
                <a14:m>
                  <m:oMath xmlns:m="http://schemas.openxmlformats.org/officeDocument/2006/math">
                    <m:sSub>
                      <m:sSubPr>
                        <m:ctrlPr>
                          <a:rPr lang="ar-AE"/>
                        </m:ctrlPr>
                      </m:sSubPr>
                      <m:e>
                        <m:r>
                          <a:rPr lang="ar-AE" i="1"/>
                          <m:t>𝐺</m:t>
                        </m:r>
                      </m:e>
                      <m:sub>
                        <m:r>
                          <a:rPr lang="ar-AE" i="1"/>
                          <m:t>𝑡</m:t>
                        </m:r>
                      </m:sub>
                    </m:sSub>
                    <m:r>
                      <a:rPr lang="ar-AE"/>
                      <m:t>=</m:t>
                    </m:r>
                    <m:nary>
                      <m:naryPr>
                        <m:chr m:val="∑"/>
                        <m:limLoc m:val="subSup"/>
                        <m:grow m:val="on"/>
                        <m:ctrlPr>
                          <a:rPr lang="ar-AE" i="1"/>
                        </m:ctrlPr>
                      </m:naryPr>
                      <m:sub>
                        <m:r>
                          <a:rPr lang="ar-AE" i="1"/>
                          <m:t>𝑘</m:t>
                        </m:r>
                        <m:r>
                          <a:rPr lang="ar-AE"/>
                          <m:t>=</m:t>
                        </m:r>
                        <m:r>
                          <a:rPr lang="ar-AE"/>
                          <m:t>0</m:t>
                        </m:r>
                      </m:sub>
                      <m:sup>
                        <m:r>
                          <a:rPr lang="ar-AE"/>
                          <m:t>∞</m:t>
                        </m:r>
                      </m:sup>
                      <m:e>
                        <m:sSup>
                          <m:sSupPr>
                            <m:ctrlPr>
                              <a:rPr lang="ar-AE" i="1"/>
                            </m:ctrlPr>
                          </m:sSupPr>
                          <m:e>
                            <m:r>
                              <a:rPr lang="ar-AE" i="1"/>
                              <m:t>𝛾</m:t>
                            </m:r>
                          </m:e>
                          <m:sup>
                            <m:r>
                              <a:rPr lang="ar-AE" i="1"/>
                              <m:t>𝑘</m:t>
                            </m:r>
                          </m:sup>
                        </m:sSup>
                      </m:e>
                    </m:nary>
                    <m:sSub>
                      <m:sSubPr>
                        <m:ctrlPr>
                          <a:rPr lang="ar-AE" i="1"/>
                        </m:ctrlPr>
                      </m:sSubPr>
                      <m:e>
                        <m:r>
                          <a:rPr lang="ar-AE" i="1"/>
                          <m:t>𝑟</m:t>
                        </m:r>
                      </m:e>
                      <m:sub>
                        <m:r>
                          <a:rPr lang="ar-AE" i="1"/>
                          <m:t>𝑡</m:t>
                        </m:r>
                        <m:r>
                          <a:rPr lang="ar-AE"/>
                          <m:t>+</m:t>
                        </m:r>
                        <m:r>
                          <a:rPr lang="ar-AE" i="1"/>
                          <m:t>𝑘</m:t>
                        </m:r>
                      </m:sub>
                    </m:sSub>
                  </m:oMath>
                </a14:m>
                <a:r>
                  <a:rPr lang="en-US" dirty="0"/>
                  <a:t>is the discounted return.</a:t>
                </a:r>
              </a:p>
              <a:p>
                <a:r>
                  <a:rPr lang="en-US" dirty="0"/>
                  <a:t>We can equivalently express this as:</a:t>
                </a:r>
              </a:p>
              <a:p>
                <a14:m>
                  <m:oMathPara xmlns:m="http://schemas.openxmlformats.org/officeDocument/2006/math">
                    <m:oMathParaPr>
                      <m:jc m:val="centerGroup"/>
                    </m:oMathParaPr>
                    <m:oMath xmlns:m="http://schemas.openxmlformats.org/officeDocument/2006/math">
                      <m:r>
                        <a:rPr lang="en-US" i="1"/>
                        <m:t>𝐽</m:t>
                      </m:r>
                      <m:d>
                        <m:dPr>
                          <m:ctrlPr>
                            <a:rPr lang="ar-AE" i="1"/>
                          </m:ctrlPr>
                        </m:dPr>
                        <m:e>
                          <m:r>
                            <a:rPr lang="ar-AE" i="1"/>
                            <m:t>𝜃</m:t>
                          </m:r>
                        </m:e>
                      </m:d>
                      <m:r>
                        <a:rPr lang="ar-AE"/>
                        <m:t>=</m:t>
                      </m:r>
                      <m:nary>
                        <m:naryPr>
                          <m:chr m:val="∑"/>
                          <m:grow m:val="on"/>
                          <m:supHide m:val="on"/>
                          <m:ctrlPr>
                            <a:rPr lang="ar-AE" i="1"/>
                          </m:ctrlPr>
                        </m:naryPr>
                        <m:sub>
                          <m:r>
                            <a:rPr lang="ar-AE" i="1"/>
                            <m:t>𝑠</m:t>
                          </m:r>
                        </m:sub>
                        <m:sup/>
                        <m:e>
                          <m:sSup>
                            <m:sSupPr>
                              <m:ctrlPr>
                                <a:rPr lang="ar-AE" i="1"/>
                              </m:ctrlPr>
                            </m:sSupPr>
                            <m:e>
                              <m:r>
                                <a:rPr lang="ar-AE" i="1"/>
                                <m:t>𝑑</m:t>
                              </m:r>
                            </m:e>
                            <m:sup>
                              <m:sSub>
                                <m:sSubPr>
                                  <m:ctrlPr>
                                    <a:rPr lang="ar-AE" i="1"/>
                                  </m:ctrlPr>
                                </m:sSubPr>
                                <m:e>
                                  <m:r>
                                    <a:rPr lang="ar-AE" i="1"/>
                                    <m:t>𝜋</m:t>
                                  </m:r>
                                </m:e>
                                <m:sub>
                                  <m:r>
                                    <a:rPr lang="ar-AE" i="1"/>
                                    <m:t>𝜃</m:t>
                                  </m:r>
                                </m:sub>
                              </m:sSub>
                            </m:sup>
                          </m:sSup>
                        </m:e>
                      </m:nary>
                      <m:d>
                        <m:dPr>
                          <m:ctrlPr>
                            <a:rPr lang="ar-AE" i="1"/>
                          </m:ctrlPr>
                        </m:dPr>
                        <m:e>
                          <m:r>
                            <a:rPr lang="ar-AE" i="1"/>
                            <m:t>𝑠</m:t>
                          </m:r>
                        </m:e>
                      </m:d>
                      <m:nary>
                        <m:naryPr>
                          <m:chr m:val="∑"/>
                          <m:grow m:val="on"/>
                          <m:supHide m:val="on"/>
                          <m:ctrlPr>
                            <a:rPr lang="ar-AE" i="1"/>
                          </m:ctrlPr>
                        </m:naryPr>
                        <m:sub>
                          <m:r>
                            <a:rPr lang="ar-AE" i="1"/>
                            <m:t>𝑎</m:t>
                          </m:r>
                        </m:sub>
                        <m:sup/>
                        <m:e>
                          <m:sSub>
                            <m:sSubPr>
                              <m:ctrlPr>
                                <a:rPr lang="ar-AE" i="1"/>
                              </m:ctrlPr>
                            </m:sSubPr>
                            <m:e>
                              <m:r>
                                <a:rPr lang="ar-AE" i="1"/>
                                <m:t>𝜋</m:t>
                              </m:r>
                            </m:e>
                            <m:sub>
                              <m:r>
                                <a:rPr lang="ar-AE" i="1"/>
                                <m:t>𝜃</m:t>
                              </m:r>
                            </m:sub>
                          </m:sSub>
                        </m:e>
                      </m:nary>
                      <m:d>
                        <m:dPr>
                          <m:ctrlPr>
                            <a:rPr lang="ar-AE" i="1"/>
                          </m:ctrlPr>
                        </m:dPr>
                        <m:e>
                          <m:r>
                            <a:rPr lang="ar-AE" i="1"/>
                            <m:t>𝑎</m:t>
                          </m:r>
                          <m:r>
                            <a:rPr lang="ar-AE"/>
                            <m:t>∣</m:t>
                          </m:r>
                          <m:r>
                            <a:rPr lang="ar-AE" i="1"/>
                            <m:t>𝑠</m:t>
                          </m:r>
                        </m:e>
                      </m:d>
                      <m:sSup>
                        <m:sSupPr>
                          <m:ctrlPr>
                            <a:rPr lang="ar-AE" i="1"/>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oMath>
                  </m:oMathPara>
                </a14:m>
                <a:endParaRPr lang="ar-AE" dirty="0"/>
              </a:p>
              <a:p>
                <a:r>
                  <a:rPr lang="en-US" dirty="0"/>
                  <a:t>where:</a:t>
                </a:r>
              </a:p>
              <a:p>
                <a14:m>
                  <m:oMath xmlns:m="http://schemas.openxmlformats.org/officeDocument/2006/math">
                    <m:sSup>
                      <m:sSupPr>
                        <m:ctrlPr>
                          <a:rPr lang="ar-AE"/>
                        </m:ctrlPr>
                      </m:sSupPr>
                      <m:e>
                        <m:r>
                          <a:rPr lang="ar-AE" i="1"/>
                          <m:t>𝑑</m:t>
                        </m:r>
                      </m:e>
                      <m:sup>
                        <m:sSub>
                          <m:sSubPr>
                            <m:ctrlPr>
                              <a:rPr lang="ar-AE" i="1"/>
                            </m:ctrlPr>
                          </m:sSubPr>
                          <m:e>
                            <m:r>
                              <a:rPr lang="ar-AE" i="1"/>
                              <m:t>𝜋</m:t>
                            </m:r>
                          </m:e>
                          <m:sub>
                            <m:r>
                              <a:rPr lang="ar-AE" i="1"/>
                              <m:t>𝜃</m:t>
                            </m:r>
                          </m:sub>
                        </m:sSub>
                      </m:sup>
                    </m:sSup>
                    <m:d>
                      <m:dPr>
                        <m:ctrlPr>
                          <a:rPr lang="ar-AE" i="1"/>
                        </m:ctrlPr>
                      </m:dPr>
                      <m:e>
                        <m:r>
                          <a:rPr lang="ar-AE" i="1"/>
                          <m:t>𝑠</m:t>
                        </m:r>
                      </m:e>
                    </m:d>
                  </m:oMath>
                </a14:m>
                <a:r>
                  <a:rPr lang="en-US" dirty="0"/>
                  <a:t>is the stationary distribution of states under the policy </a:t>
                </a:r>
                <a14:m>
                  <m:oMath xmlns:m="http://schemas.openxmlformats.org/officeDocument/2006/math">
                    <m:sSub>
                      <m:sSubPr>
                        <m:ctrlPr>
                          <a:rPr lang="ar-AE"/>
                        </m:ctrlPr>
                      </m:sSubPr>
                      <m:e>
                        <m:r>
                          <a:rPr lang="ar-AE" i="1"/>
                          <m:t>𝜋</m:t>
                        </m:r>
                      </m:e>
                      <m:sub>
                        <m:r>
                          <a:rPr lang="ar-AE" i="1"/>
                          <m:t>𝜃</m:t>
                        </m:r>
                      </m:sub>
                    </m:sSub>
                  </m:oMath>
                </a14:m>
                <a:r>
                  <a:rPr lang="ar-AE" dirty="0"/>
                  <a:t>,</a:t>
                </a:r>
              </a:p>
              <a:p>
                <a14:m>
                  <m:oMath xmlns:m="http://schemas.openxmlformats.org/officeDocument/2006/math">
                    <m:sSup>
                      <m:sSupPr>
                        <m:ctrlPr>
                          <a:rPr lang="ar-AE"/>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oMath>
                </a14:m>
                <a:r>
                  <a:rPr lang="en-US" dirty="0"/>
                  <a:t>is the action-value function.</a:t>
                </a:r>
              </a:p>
              <a:p>
                <a:br>
                  <a:rPr lang="en-US" dirty="0"/>
                </a:br>
                <a:endParaRPr lang="en-US" dirty="0"/>
              </a:p>
            </p:txBody>
          </p:sp>
        </mc:Choice>
        <mc:Fallback>
          <p:sp>
            <p:nvSpPr>
              <p:cNvPr id="3" name="Content Placeholder 2">
                <a:extLst>
                  <a:ext uri="{FF2B5EF4-FFF2-40B4-BE49-F238E27FC236}">
                    <a16:creationId xmlns:a16="http://schemas.microsoft.com/office/drawing/2014/main" id="{4F614C4C-F6F3-B442-4B6A-F85E2EEDC8A0}"/>
                  </a:ext>
                </a:extLst>
              </p:cNvPr>
              <p:cNvSpPr>
                <a:spLocks noGrp="1" noRot="1" noChangeAspect="1" noMove="1" noResize="1" noEditPoints="1" noAdjustHandles="1" noChangeArrowheads="1" noChangeShapeType="1" noTextEdit="1"/>
              </p:cNvSpPr>
              <p:nvPr>
                <p:ph idx="1"/>
              </p:nvPr>
            </p:nvSpPr>
            <p:spPr>
              <a:xfrm>
                <a:off x="478369" y="1213308"/>
                <a:ext cx="11473384" cy="4592539"/>
              </a:xfrm>
              <a:blipFill>
                <a:blip r:embed="rId2"/>
                <a:stretch>
                  <a:fillRect l="-1275" t="-1195"/>
                </a:stretch>
              </a:blipFill>
            </p:spPr>
            <p:txBody>
              <a:bodyPr/>
              <a:lstStyle/>
              <a:p>
                <a:r>
                  <a:rPr lang="en-US">
                    <a:noFill/>
                  </a:rPr>
                  <a:t> </a:t>
                </a:r>
              </a:p>
            </p:txBody>
          </p:sp>
        </mc:Fallback>
      </mc:AlternateContent>
    </p:spTree>
    <p:extLst>
      <p:ext uri="{BB962C8B-B14F-4D97-AF65-F5344CB8AC3E}">
        <p14:creationId xmlns:p14="http://schemas.microsoft.com/office/powerpoint/2010/main" val="3872208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1E7C-9879-2B41-1D00-5D2EDF20BB82}"/>
              </a:ext>
            </a:extLst>
          </p:cNvPr>
          <p:cNvSpPr>
            <a:spLocks noGrp="1"/>
          </p:cNvSpPr>
          <p:nvPr>
            <p:ph type="title"/>
          </p:nvPr>
        </p:nvSpPr>
        <p:spPr>
          <a:xfrm>
            <a:off x="478369" y="144001"/>
            <a:ext cx="9169401" cy="966272"/>
          </a:xfrm>
        </p:spPr>
        <p:txBody>
          <a:bodyPr/>
          <a:lstStyle/>
          <a:p>
            <a:r>
              <a:rPr lang="en-US" dirty="0"/>
              <a:t>Policy Gradient Optimization – Taking the Gradient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14AEAA-3FCD-7746-B39D-23FA5C84A140}"/>
                  </a:ext>
                </a:extLst>
              </p:cNvPr>
              <p:cNvSpPr>
                <a:spLocks noGrp="1"/>
              </p:cNvSpPr>
              <p:nvPr>
                <p:ph idx="1"/>
              </p:nvPr>
            </p:nvSpPr>
            <p:spPr>
              <a:xfrm>
                <a:off x="478369" y="1213308"/>
                <a:ext cx="11473384" cy="2745880"/>
              </a:xfrm>
            </p:spPr>
            <p:txBody>
              <a:bodyPr/>
              <a:lstStyle/>
              <a:p>
                <a:endParaRPr lang="en-US" dirty="0"/>
              </a:p>
              <a:p>
                <a:r>
                  <a:rPr lang="en-US" dirty="0"/>
                  <a:t>We want </a:t>
                </a:r>
                <a14:m>
                  <m:oMath xmlns:m="http://schemas.openxmlformats.org/officeDocument/2006/math">
                    <m:sSub>
                      <m:sSubPr>
                        <m:ctrlPr>
                          <a:rPr lang="ar-AE"/>
                        </m:ctrlPr>
                      </m:sSubPr>
                      <m:e>
                        <m:r>
                          <m:rPr>
                            <m:sty m:val="p"/>
                          </m:rPr>
                          <a:rPr lang="ar-AE"/>
                          <m:t>∇</m:t>
                        </m:r>
                      </m:e>
                      <m:sub>
                        <m:r>
                          <a:rPr lang="ar-AE" i="1"/>
                          <m:t>𝜃</m:t>
                        </m:r>
                      </m:sub>
                    </m:sSub>
                    <m:r>
                      <a:rPr lang="ar-AE" i="1"/>
                      <m:t>𝐽</m:t>
                    </m:r>
                    <m:d>
                      <m:dPr>
                        <m:ctrlPr>
                          <a:rPr lang="ar-AE" i="1"/>
                        </m:ctrlPr>
                      </m:dPr>
                      <m:e>
                        <m:r>
                          <a:rPr lang="ar-AE" i="1"/>
                          <m:t>𝜃</m:t>
                        </m:r>
                      </m:e>
                    </m:d>
                  </m:oMath>
                </a14:m>
                <a:r>
                  <a:rPr lang="ar-AE" dirty="0"/>
                  <a:t>.</a:t>
                </a:r>
              </a:p>
              <a:p>
                <a14:m>
                  <m:oMathPara xmlns:m="http://schemas.openxmlformats.org/officeDocument/2006/math">
                    <m:oMathParaPr>
                      <m:jc m:val="centerGroup"/>
                    </m:oMathParaPr>
                    <m:oMath xmlns:m="http://schemas.openxmlformats.org/officeDocument/2006/math">
                      <m:sSub>
                        <m:sSubPr>
                          <m:ctrlPr>
                            <a:rPr lang="ar-AE"/>
                          </m:ctrlPr>
                        </m:sSubPr>
                        <m:e>
                          <m:r>
                            <m:rPr>
                              <m:sty m:val="p"/>
                            </m:rPr>
                            <a:rPr lang="ar-AE"/>
                            <m:t>∇</m:t>
                          </m:r>
                        </m:e>
                        <m:sub>
                          <m:r>
                            <a:rPr lang="ar-AE" i="1"/>
                            <m:t>𝜃</m:t>
                          </m:r>
                        </m:sub>
                      </m:sSub>
                      <m:r>
                        <a:rPr lang="ar-AE" i="1"/>
                        <m:t>𝐽</m:t>
                      </m:r>
                      <m:d>
                        <m:dPr>
                          <m:ctrlPr>
                            <a:rPr lang="ar-AE" i="1"/>
                          </m:ctrlPr>
                        </m:dPr>
                        <m:e>
                          <m:r>
                            <a:rPr lang="ar-AE" i="1"/>
                            <m:t>𝜃</m:t>
                          </m:r>
                        </m:e>
                      </m:d>
                      <m:r>
                        <a:rPr lang="ar-AE"/>
                        <m:t>=</m:t>
                      </m:r>
                      <m:sSub>
                        <m:sSubPr>
                          <m:ctrlPr>
                            <a:rPr lang="ar-AE" i="1"/>
                          </m:ctrlPr>
                        </m:sSubPr>
                        <m:e>
                          <m:r>
                            <m:rPr>
                              <m:sty m:val="p"/>
                            </m:rPr>
                            <a:rPr lang="ar-AE"/>
                            <m:t>∇</m:t>
                          </m:r>
                        </m:e>
                        <m:sub>
                          <m:r>
                            <a:rPr lang="ar-AE" i="1"/>
                            <m:t>𝜃</m:t>
                          </m:r>
                        </m:sub>
                      </m:sSub>
                      <m:nary>
                        <m:naryPr>
                          <m:chr m:val="∑"/>
                          <m:grow m:val="on"/>
                          <m:supHide m:val="on"/>
                          <m:ctrlPr>
                            <a:rPr lang="ar-AE" i="1"/>
                          </m:ctrlPr>
                        </m:naryPr>
                        <m:sub>
                          <m:r>
                            <a:rPr lang="ar-AE" i="1"/>
                            <m:t>𝑠</m:t>
                          </m:r>
                        </m:sub>
                        <m:sup/>
                        <m:e>
                          <m:sSup>
                            <m:sSupPr>
                              <m:ctrlPr>
                                <a:rPr lang="ar-AE" i="1"/>
                              </m:ctrlPr>
                            </m:sSupPr>
                            <m:e>
                              <m:r>
                                <a:rPr lang="ar-AE" i="1"/>
                                <m:t>𝑑</m:t>
                              </m:r>
                            </m:e>
                            <m:sup>
                              <m:sSub>
                                <m:sSubPr>
                                  <m:ctrlPr>
                                    <a:rPr lang="ar-AE" i="1"/>
                                  </m:ctrlPr>
                                </m:sSubPr>
                                <m:e>
                                  <m:r>
                                    <a:rPr lang="ar-AE" i="1"/>
                                    <m:t>𝜋</m:t>
                                  </m:r>
                                </m:e>
                                <m:sub>
                                  <m:r>
                                    <a:rPr lang="ar-AE" i="1"/>
                                    <m:t>𝜃</m:t>
                                  </m:r>
                                </m:sub>
                              </m:sSub>
                            </m:sup>
                          </m:sSup>
                        </m:e>
                      </m:nary>
                      <m:d>
                        <m:dPr>
                          <m:ctrlPr>
                            <a:rPr lang="ar-AE" i="1"/>
                          </m:ctrlPr>
                        </m:dPr>
                        <m:e>
                          <m:r>
                            <a:rPr lang="ar-AE" i="1"/>
                            <m:t>𝑠</m:t>
                          </m:r>
                        </m:e>
                      </m:d>
                      <m:nary>
                        <m:naryPr>
                          <m:chr m:val="∑"/>
                          <m:grow m:val="on"/>
                          <m:supHide m:val="on"/>
                          <m:ctrlPr>
                            <a:rPr lang="ar-AE" i="1"/>
                          </m:ctrlPr>
                        </m:naryPr>
                        <m:sub>
                          <m:r>
                            <a:rPr lang="ar-AE" i="1"/>
                            <m:t>𝑎</m:t>
                          </m:r>
                        </m:sub>
                        <m:sup/>
                        <m:e>
                          <m:sSub>
                            <m:sSubPr>
                              <m:ctrlPr>
                                <a:rPr lang="ar-AE" i="1"/>
                              </m:ctrlPr>
                            </m:sSubPr>
                            <m:e>
                              <m:r>
                                <a:rPr lang="ar-AE" i="1"/>
                                <m:t>𝜋</m:t>
                              </m:r>
                            </m:e>
                            <m:sub>
                              <m:r>
                                <a:rPr lang="ar-AE" i="1"/>
                                <m:t>𝜃</m:t>
                              </m:r>
                            </m:sub>
                          </m:sSub>
                        </m:e>
                      </m:nary>
                      <m:d>
                        <m:dPr>
                          <m:ctrlPr>
                            <a:rPr lang="ar-AE" i="1"/>
                          </m:ctrlPr>
                        </m:dPr>
                        <m:e>
                          <m:r>
                            <a:rPr lang="ar-AE" i="1"/>
                            <m:t>𝑎</m:t>
                          </m:r>
                          <m:r>
                            <a:rPr lang="ar-AE"/>
                            <m:t>∣</m:t>
                          </m:r>
                          <m:r>
                            <a:rPr lang="ar-AE" i="1"/>
                            <m:t>𝑠</m:t>
                          </m:r>
                        </m:e>
                      </m:d>
                      <m:sSup>
                        <m:sSupPr>
                          <m:ctrlPr>
                            <a:rPr lang="ar-AE" i="1"/>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oMath>
                  </m:oMathPara>
                </a14:m>
                <a:endParaRPr lang="ar-AE" dirty="0"/>
              </a:p>
              <a:p>
                <a:r>
                  <a:rPr lang="en-US" dirty="0"/>
                  <a:t>This is tricky because both </a:t>
                </a:r>
                <a14:m>
                  <m:oMath xmlns:m="http://schemas.openxmlformats.org/officeDocument/2006/math">
                    <m:sSup>
                      <m:sSupPr>
                        <m:ctrlPr>
                          <a:rPr lang="ar-AE"/>
                        </m:ctrlPr>
                      </m:sSupPr>
                      <m:e>
                        <m:r>
                          <a:rPr lang="ar-AE" i="1"/>
                          <m:t>𝑑</m:t>
                        </m:r>
                      </m:e>
                      <m:sup>
                        <m:sSub>
                          <m:sSubPr>
                            <m:ctrlPr>
                              <a:rPr lang="ar-AE" i="1"/>
                            </m:ctrlPr>
                          </m:sSubPr>
                          <m:e>
                            <m:r>
                              <a:rPr lang="ar-AE" i="1"/>
                              <m:t>𝜋</m:t>
                            </m:r>
                          </m:e>
                          <m:sub>
                            <m:r>
                              <a:rPr lang="ar-AE" i="1"/>
                              <m:t>𝜃</m:t>
                            </m:r>
                          </m:sub>
                        </m:sSub>
                      </m:sup>
                    </m:sSup>
                    <m:d>
                      <m:dPr>
                        <m:ctrlPr>
                          <a:rPr lang="ar-AE" i="1"/>
                        </m:ctrlPr>
                      </m:dPr>
                      <m:e>
                        <m:r>
                          <a:rPr lang="ar-AE" i="1"/>
                          <m:t>𝑠</m:t>
                        </m:r>
                      </m:e>
                    </m:d>
                  </m:oMath>
                </a14:m>
                <a:r>
                  <a:rPr lang="en-US" dirty="0"/>
                  <a:t>and </a:t>
                </a:r>
                <a14:m>
                  <m:oMath xmlns:m="http://schemas.openxmlformats.org/officeDocument/2006/math">
                    <m:sSup>
                      <m:sSupPr>
                        <m:ctrlPr>
                          <a:rPr lang="ar-AE"/>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oMath>
                </a14:m>
                <a:r>
                  <a:rPr lang="en-US" dirty="0"/>
                  <a:t>depend on </a:t>
                </a:r>
                <a14:m>
                  <m:oMath xmlns:m="http://schemas.openxmlformats.org/officeDocument/2006/math">
                    <m:r>
                      <a:rPr lang="en-US" i="1"/>
                      <m:t>𝜃</m:t>
                    </m:r>
                  </m:oMath>
                </a14:m>
                <a:r>
                  <a:rPr lang="en-US" dirty="0"/>
                  <a:t>.</a:t>
                </a:r>
                <a:br>
                  <a:rPr lang="en-US" dirty="0"/>
                </a:br>
                <a:r>
                  <a:rPr lang="en-US" dirty="0"/>
                  <a:t>The </a:t>
                </a:r>
                <a:r>
                  <a:rPr lang="en-US" b="1" dirty="0"/>
                  <a:t>policy gradient theorem</a:t>
                </a:r>
                <a:r>
                  <a:rPr lang="en-US" dirty="0"/>
                  <a:t> uses the chain rule cleverly to simplify this dependency.</a:t>
                </a:r>
              </a:p>
              <a:p>
                <a:br>
                  <a:rPr lang="en-US" dirty="0"/>
                </a:br>
                <a:endParaRPr lang="en-US" dirty="0"/>
              </a:p>
            </p:txBody>
          </p:sp>
        </mc:Choice>
        <mc:Fallback>
          <p:sp>
            <p:nvSpPr>
              <p:cNvPr id="3" name="Content Placeholder 2">
                <a:extLst>
                  <a:ext uri="{FF2B5EF4-FFF2-40B4-BE49-F238E27FC236}">
                    <a16:creationId xmlns:a16="http://schemas.microsoft.com/office/drawing/2014/main" id="{F114AEAA-3FCD-7746-B39D-23FA5C84A140}"/>
                  </a:ext>
                </a:extLst>
              </p:cNvPr>
              <p:cNvSpPr>
                <a:spLocks noGrp="1" noRot="1" noChangeAspect="1" noMove="1" noResize="1" noEditPoints="1" noAdjustHandles="1" noChangeArrowheads="1" noChangeShapeType="1" noTextEdit="1"/>
              </p:cNvSpPr>
              <p:nvPr>
                <p:ph idx="1"/>
              </p:nvPr>
            </p:nvSpPr>
            <p:spPr>
              <a:xfrm>
                <a:off x="478369" y="1213308"/>
                <a:ext cx="11473384" cy="2745880"/>
              </a:xfrm>
              <a:blipFill>
                <a:blip r:embed="rId2"/>
                <a:stretch>
                  <a:fillRect l="-1275" t="-16667"/>
                </a:stretch>
              </a:blipFill>
            </p:spPr>
            <p:txBody>
              <a:bodyPr/>
              <a:lstStyle/>
              <a:p>
                <a:r>
                  <a:rPr lang="en-US">
                    <a:noFill/>
                  </a:rPr>
                  <a:t> </a:t>
                </a:r>
              </a:p>
            </p:txBody>
          </p:sp>
        </mc:Fallback>
      </mc:AlternateContent>
    </p:spTree>
    <p:extLst>
      <p:ext uri="{BB962C8B-B14F-4D97-AF65-F5344CB8AC3E}">
        <p14:creationId xmlns:p14="http://schemas.microsoft.com/office/powerpoint/2010/main" val="1735157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F3CDB-EB30-DCDC-EFA6-D08D8CDF06B1}"/>
              </a:ext>
            </a:extLst>
          </p:cNvPr>
          <p:cNvSpPr>
            <a:spLocks noGrp="1"/>
          </p:cNvSpPr>
          <p:nvPr>
            <p:ph type="title"/>
          </p:nvPr>
        </p:nvSpPr>
        <p:spPr>
          <a:xfrm>
            <a:off x="478369" y="144001"/>
            <a:ext cx="9169401" cy="966272"/>
          </a:xfrm>
        </p:spPr>
        <p:txBody>
          <a:bodyPr/>
          <a:lstStyle/>
          <a:p>
            <a:r>
              <a:rPr lang="en-US" dirty="0"/>
              <a:t>Policy Gradient Optimization – Using the Log-Derivative Trick (Chain Rule)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2F0205-2A86-9EAF-1D0F-BA0F5F0FEB2E}"/>
                  </a:ext>
                </a:extLst>
              </p:cNvPr>
              <p:cNvSpPr>
                <a:spLocks noGrp="1"/>
              </p:cNvSpPr>
              <p:nvPr>
                <p:ph idx="1"/>
              </p:nvPr>
            </p:nvSpPr>
            <p:spPr>
              <a:xfrm>
                <a:off x="478369" y="1213308"/>
                <a:ext cx="11473384" cy="4938788"/>
              </a:xfrm>
            </p:spPr>
            <p:txBody>
              <a:bodyPr/>
              <a:lstStyle/>
              <a:p>
                <a:r>
                  <a:rPr lang="en-US" dirty="0"/>
                  <a:t>Start with the gradient through the policy:</a:t>
                </a:r>
              </a:p>
              <a:p>
                <a14:m>
                  <m:oMathPara xmlns:m="http://schemas.openxmlformats.org/officeDocument/2006/math">
                    <m:oMathParaPr>
                      <m:jc m:val="centerGroup"/>
                    </m:oMathParaPr>
                    <m:oMath xmlns:m="http://schemas.openxmlformats.org/officeDocument/2006/math">
                      <m:sSub>
                        <m:sSubPr>
                          <m:ctrlPr>
                            <a:rPr lang="ar-AE"/>
                          </m:ctrlPr>
                        </m:sSubPr>
                        <m:e>
                          <m:r>
                            <m:rPr>
                              <m:sty m:val="p"/>
                            </m:rPr>
                            <a:rPr lang="ar-AE"/>
                            <m:t>∇</m:t>
                          </m:r>
                        </m:e>
                        <m:sub>
                          <m:r>
                            <a:rPr lang="ar-AE" i="1"/>
                            <m:t>𝜃</m:t>
                          </m:r>
                        </m:sub>
                      </m:sSub>
                      <m:sSub>
                        <m:sSubPr>
                          <m:ctrlPr>
                            <a:rPr lang="ar-AE" i="1"/>
                          </m:ctrlPr>
                        </m:sSubPr>
                        <m:e>
                          <m:r>
                            <a:rPr lang="ar-AE" i="1"/>
                            <m:t>𝜋</m:t>
                          </m:r>
                        </m:e>
                        <m:sub>
                          <m:r>
                            <a:rPr lang="ar-AE" i="1"/>
                            <m:t>𝜃</m:t>
                          </m:r>
                        </m:sub>
                      </m:sSub>
                      <m:d>
                        <m:dPr>
                          <m:ctrlPr>
                            <a:rPr lang="ar-AE" i="1"/>
                          </m:ctrlPr>
                        </m:dPr>
                        <m:e>
                          <m:r>
                            <a:rPr lang="ar-AE" i="1"/>
                            <m:t>𝑎</m:t>
                          </m:r>
                          <m:r>
                            <a:rPr lang="ar-AE"/>
                            <m:t>∣</m:t>
                          </m:r>
                          <m:r>
                            <a:rPr lang="ar-AE" i="1"/>
                            <m:t>𝑠</m:t>
                          </m:r>
                        </m:e>
                      </m:d>
                      <m:r>
                        <a:rPr lang="ar-AE"/>
                        <m:t>=</m:t>
                      </m:r>
                      <m:sSub>
                        <m:sSubPr>
                          <m:ctrlPr>
                            <a:rPr lang="ar-AE" i="1"/>
                          </m:ctrlPr>
                        </m:sSubPr>
                        <m:e>
                          <m:r>
                            <a:rPr lang="ar-AE" i="1"/>
                            <m:t>𝜋</m:t>
                          </m:r>
                        </m:e>
                        <m:sub>
                          <m:r>
                            <a:rPr lang="ar-AE" i="1"/>
                            <m:t>𝜃</m:t>
                          </m:r>
                        </m:sub>
                      </m:sSub>
                      <m:d>
                        <m:dPr>
                          <m:ctrlPr>
                            <a:rPr lang="ar-AE" i="1"/>
                          </m:ctrlPr>
                        </m:dPr>
                        <m:e>
                          <m:r>
                            <a:rPr lang="ar-AE" i="1"/>
                            <m:t>𝑎</m:t>
                          </m:r>
                          <m:r>
                            <a:rPr lang="ar-AE"/>
                            <m:t>∣</m:t>
                          </m:r>
                          <m:r>
                            <a:rPr lang="ar-AE" i="1"/>
                            <m:t>𝑠</m:t>
                          </m:r>
                        </m:e>
                      </m:d>
                      <m:sSub>
                        <m:sSubPr>
                          <m:ctrlPr>
                            <a:rPr lang="ar-AE" i="1"/>
                          </m:ctrlPr>
                        </m:sSubPr>
                        <m:e>
                          <m:r>
                            <m:rPr>
                              <m:sty m:val="p"/>
                            </m:rPr>
                            <a:rPr lang="ar-AE"/>
                            <m:t>∇</m:t>
                          </m:r>
                        </m:e>
                        <m:sub>
                          <m:r>
                            <a:rPr lang="ar-AE" i="1"/>
                            <m:t>𝜃</m:t>
                          </m:r>
                        </m:sub>
                      </m:sSub>
                      <m:func>
                        <m:funcPr>
                          <m:ctrlPr>
                            <a:rPr lang="ar-AE" i="1"/>
                          </m:ctrlPr>
                        </m:funcPr>
                        <m:fName>
                          <m:r>
                            <m:rPr>
                              <m:sty m:val="p"/>
                            </m:rPr>
                            <a:rPr lang="en-US"/>
                            <m:t>log</m:t>
                          </m:r>
                        </m:fName>
                        <m:e>
                          <m:sSub>
                            <m:sSubPr>
                              <m:ctrlPr>
                                <a:rPr lang="ar-AE" i="1"/>
                              </m:ctrlPr>
                            </m:sSubPr>
                            <m:e>
                              <m:r>
                                <a:rPr lang="ar-AE" i="1"/>
                                <m:t>𝜋</m:t>
                              </m:r>
                            </m:e>
                            <m:sub>
                              <m:r>
                                <a:rPr lang="ar-AE" i="1"/>
                                <m:t>𝜃</m:t>
                              </m:r>
                            </m:sub>
                          </m:sSub>
                        </m:e>
                      </m:func>
                      <m:d>
                        <m:dPr>
                          <m:ctrlPr>
                            <a:rPr lang="ar-AE" i="1"/>
                          </m:ctrlPr>
                        </m:dPr>
                        <m:e>
                          <m:r>
                            <a:rPr lang="ar-AE" i="1"/>
                            <m:t>𝑎</m:t>
                          </m:r>
                          <m:r>
                            <a:rPr lang="ar-AE"/>
                            <m:t>∣</m:t>
                          </m:r>
                          <m:r>
                            <a:rPr lang="ar-AE" i="1"/>
                            <m:t>𝑠</m:t>
                          </m:r>
                        </m:e>
                      </m:d>
                    </m:oMath>
                  </m:oMathPara>
                </a14:m>
                <a:endParaRPr lang="ar-AE" dirty="0"/>
              </a:p>
              <a:p>
                <a:r>
                  <a:rPr lang="en-US" dirty="0"/>
                  <a:t>Then:</a:t>
                </a:r>
              </a:p>
              <a:p>
                <a14:m>
                  <m:oMathPara xmlns:m="http://schemas.openxmlformats.org/officeDocument/2006/math">
                    <m:oMathParaPr>
                      <m:jc m:val="centerGroup"/>
                    </m:oMathParaPr>
                    <m:oMath xmlns:m="http://schemas.openxmlformats.org/officeDocument/2006/math">
                      <m:sSub>
                        <m:sSubPr>
                          <m:ctrlPr>
                            <a:rPr lang="ar-AE"/>
                          </m:ctrlPr>
                        </m:sSubPr>
                        <m:e>
                          <m:r>
                            <m:rPr>
                              <m:sty m:val="p"/>
                            </m:rPr>
                            <a:rPr lang="ar-AE"/>
                            <m:t>∇</m:t>
                          </m:r>
                        </m:e>
                        <m:sub>
                          <m:r>
                            <a:rPr lang="ar-AE" i="1"/>
                            <m:t>𝜃</m:t>
                          </m:r>
                        </m:sub>
                      </m:sSub>
                      <m:r>
                        <a:rPr lang="ar-AE" i="1"/>
                        <m:t>𝐽</m:t>
                      </m:r>
                      <m:d>
                        <m:dPr>
                          <m:ctrlPr>
                            <a:rPr lang="ar-AE" i="1"/>
                          </m:ctrlPr>
                        </m:dPr>
                        <m:e>
                          <m:r>
                            <a:rPr lang="ar-AE" i="1"/>
                            <m:t>𝜃</m:t>
                          </m:r>
                        </m:e>
                      </m:d>
                      <m:r>
                        <a:rPr lang="ar-AE"/>
                        <m:t>=</m:t>
                      </m:r>
                      <m:nary>
                        <m:naryPr>
                          <m:chr m:val="∑"/>
                          <m:grow m:val="on"/>
                          <m:supHide m:val="on"/>
                          <m:ctrlPr>
                            <a:rPr lang="ar-AE" i="1"/>
                          </m:ctrlPr>
                        </m:naryPr>
                        <m:sub>
                          <m:r>
                            <a:rPr lang="ar-AE" i="1"/>
                            <m:t>𝑠</m:t>
                          </m:r>
                        </m:sub>
                        <m:sup/>
                        <m:e>
                          <m:sSup>
                            <m:sSupPr>
                              <m:ctrlPr>
                                <a:rPr lang="ar-AE" i="1"/>
                              </m:ctrlPr>
                            </m:sSupPr>
                            <m:e>
                              <m:r>
                                <a:rPr lang="ar-AE" i="1"/>
                                <m:t>𝑑</m:t>
                              </m:r>
                            </m:e>
                            <m:sup>
                              <m:sSub>
                                <m:sSubPr>
                                  <m:ctrlPr>
                                    <a:rPr lang="ar-AE" i="1"/>
                                  </m:ctrlPr>
                                </m:sSubPr>
                                <m:e>
                                  <m:r>
                                    <a:rPr lang="ar-AE" i="1"/>
                                    <m:t>𝜋</m:t>
                                  </m:r>
                                </m:e>
                                <m:sub>
                                  <m:r>
                                    <a:rPr lang="ar-AE" i="1"/>
                                    <m:t>𝜃</m:t>
                                  </m:r>
                                </m:sub>
                              </m:sSub>
                            </m:sup>
                          </m:sSup>
                        </m:e>
                      </m:nary>
                      <m:d>
                        <m:dPr>
                          <m:ctrlPr>
                            <a:rPr lang="ar-AE" i="1"/>
                          </m:ctrlPr>
                        </m:dPr>
                        <m:e>
                          <m:r>
                            <a:rPr lang="ar-AE" i="1"/>
                            <m:t>𝑠</m:t>
                          </m:r>
                        </m:e>
                      </m:d>
                      <m:nary>
                        <m:naryPr>
                          <m:chr m:val="∑"/>
                          <m:grow m:val="on"/>
                          <m:supHide m:val="on"/>
                          <m:ctrlPr>
                            <a:rPr lang="ar-AE" i="1"/>
                          </m:ctrlPr>
                        </m:naryPr>
                        <m:sub>
                          <m:r>
                            <a:rPr lang="ar-AE" i="1"/>
                            <m:t>𝑎</m:t>
                          </m:r>
                        </m:sub>
                        <m:sup/>
                        <m:e>
                          <m:sSub>
                            <m:sSubPr>
                              <m:ctrlPr>
                                <a:rPr lang="ar-AE" i="1"/>
                              </m:ctrlPr>
                            </m:sSubPr>
                            <m:e>
                              <m:r>
                                <m:rPr>
                                  <m:sty m:val="p"/>
                                </m:rPr>
                                <a:rPr lang="ar-AE"/>
                                <m:t>∇</m:t>
                              </m:r>
                            </m:e>
                            <m:sub>
                              <m:r>
                                <a:rPr lang="ar-AE" i="1"/>
                                <m:t>𝜃</m:t>
                              </m:r>
                            </m:sub>
                          </m:sSub>
                        </m:e>
                      </m:nary>
                      <m:sSub>
                        <m:sSubPr>
                          <m:ctrlPr>
                            <a:rPr lang="ar-AE" i="1"/>
                          </m:ctrlPr>
                        </m:sSubPr>
                        <m:e>
                          <m:r>
                            <a:rPr lang="ar-AE" i="1"/>
                            <m:t>𝜋</m:t>
                          </m:r>
                        </m:e>
                        <m:sub>
                          <m:r>
                            <a:rPr lang="ar-AE" i="1"/>
                            <m:t>𝜃</m:t>
                          </m:r>
                        </m:sub>
                      </m:sSub>
                      <m:d>
                        <m:dPr>
                          <m:ctrlPr>
                            <a:rPr lang="ar-AE" i="1"/>
                          </m:ctrlPr>
                        </m:dPr>
                        <m:e>
                          <m:r>
                            <a:rPr lang="ar-AE" i="1"/>
                            <m:t>𝑎</m:t>
                          </m:r>
                          <m:r>
                            <a:rPr lang="ar-AE"/>
                            <m:t>∣</m:t>
                          </m:r>
                          <m:r>
                            <a:rPr lang="ar-AE" i="1"/>
                            <m:t>𝑠</m:t>
                          </m:r>
                        </m:e>
                      </m:d>
                      <m:sSup>
                        <m:sSupPr>
                          <m:ctrlPr>
                            <a:rPr lang="ar-AE" i="1"/>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oMath>
                  </m:oMathPara>
                </a14:m>
                <a:endParaRPr lang="ar-AE" dirty="0"/>
              </a:p>
              <a:p>
                <a:r>
                  <a:rPr lang="en-US" dirty="0"/>
                  <a:t>Substitute the log-derivative:</a:t>
                </a:r>
              </a:p>
              <a:p>
                <a14:m>
                  <m:oMathPara xmlns:m="http://schemas.openxmlformats.org/officeDocument/2006/math">
                    <m:oMathParaPr>
                      <m:jc m:val="centerGroup"/>
                    </m:oMathParaPr>
                    <m:oMath xmlns:m="http://schemas.openxmlformats.org/officeDocument/2006/math">
                      <m:sSub>
                        <m:sSubPr>
                          <m:ctrlPr>
                            <a:rPr lang="ar-AE"/>
                          </m:ctrlPr>
                        </m:sSubPr>
                        <m:e>
                          <m:r>
                            <m:rPr>
                              <m:sty m:val="p"/>
                            </m:rPr>
                            <a:rPr lang="ar-AE"/>
                            <m:t>∇</m:t>
                          </m:r>
                        </m:e>
                        <m:sub>
                          <m:r>
                            <a:rPr lang="ar-AE" i="1"/>
                            <m:t>𝜃</m:t>
                          </m:r>
                        </m:sub>
                      </m:sSub>
                      <m:r>
                        <a:rPr lang="ar-AE" i="1"/>
                        <m:t>𝐽</m:t>
                      </m:r>
                      <m:d>
                        <m:dPr>
                          <m:ctrlPr>
                            <a:rPr lang="ar-AE" i="1"/>
                          </m:ctrlPr>
                        </m:dPr>
                        <m:e>
                          <m:r>
                            <a:rPr lang="ar-AE" i="1"/>
                            <m:t>𝜃</m:t>
                          </m:r>
                        </m:e>
                      </m:d>
                      <m:r>
                        <a:rPr lang="ar-AE"/>
                        <m:t>=</m:t>
                      </m:r>
                      <m:nary>
                        <m:naryPr>
                          <m:chr m:val="∑"/>
                          <m:grow m:val="on"/>
                          <m:supHide m:val="on"/>
                          <m:ctrlPr>
                            <a:rPr lang="ar-AE" i="1"/>
                          </m:ctrlPr>
                        </m:naryPr>
                        <m:sub>
                          <m:r>
                            <a:rPr lang="ar-AE" i="1"/>
                            <m:t>𝑠</m:t>
                          </m:r>
                        </m:sub>
                        <m:sup/>
                        <m:e>
                          <m:sSup>
                            <m:sSupPr>
                              <m:ctrlPr>
                                <a:rPr lang="ar-AE" i="1"/>
                              </m:ctrlPr>
                            </m:sSupPr>
                            <m:e>
                              <m:r>
                                <a:rPr lang="ar-AE" i="1"/>
                                <m:t>𝑑</m:t>
                              </m:r>
                            </m:e>
                            <m:sup>
                              <m:sSub>
                                <m:sSubPr>
                                  <m:ctrlPr>
                                    <a:rPr lang="ar-AE" i="1"/>
                                  </m:ctrlPr>
                                </m:sSubPr>
                                <m:e>
                                  <m:r>
                                    <a:rPr lang="ar-AE" i="1"/>
                                    <m:t>𝜋</m:t>
                                  </m:r>
                                </m:e>
                                <m:sub>
                                  <m:r>
                                    <a:rPr lang="ar-AE" i="1"/>
                                    <m:t>𝜃</m:t>
                                  </m:r>
                                </m:sub>
                              </m:sSub>
                            </m:sup>
                          </m:sSup>
                        </m:e>
                      </m:nary>
                      <m:d>
                        <m:dPr>
                          <m:ctrlPr>
                            <a:rPr lang="ar-AE" i="1"/>
                          </m:ctrlPr>
                        </m:dPr>
                        <m:e>
                          <m:r>
                            <a:rPr lang="ar-AE" i="1"/>
                            <m:t>𝑠</m:t>
                          </m:r>
                        </m:e>
                      </m:d>
                      <m:nary>
                        <m:naryPr>
                          <m:chr m:val="∑"/>
                          <m:grow m:val="on"/>
                          <m:supHide m:val="on"/>
                          <m:ctrlPr>
                            <a:rPr lang="ar-AE" i="1"/>
                          </m:ctrlPr>
                        </m:naryPr>
                        <m:sub>
                          <m:r>
                            <a:rPr lang="ar-AE" i="1"/>
                            <m:t>𝑎</m:t>
                          </m:r>
                        </m:sub>
                        <m:sup/>
                        <m:e>
                          <m:sSub>
                            <m:sSubPr>
                              <m:ctrlPr>
                                <a:rPr lang="ar-AE" i="1"/>
                              </m:ctrlPr>
                            </m:sSubPr>
                            <m:e>
                              <m:r>
                                <a:rPr lang="ar-AE" i="1"/>
                                <m:t>𝜋</m:t>
                              </m:r>
                            </m:e>
                            <m:sub>
                              <m:r>
                                <a:rPr lang="ar-AE" i="1"/>
                                <m:t>𝜃</m:t>
                              </m:r>
                            </m:sub>
                          </m:sSub>
                        </m:e>
                      </m:nary>
                      <m:d>
                        <m:dPr>
                          <m:ctrlPr>
                            <a:rPr lang="ar-AE" i="1"/>
                          </m:ctrlPr>
                        </m:dPr>
                        <m:e>
                          <m:r>
                            <a:rPr lang="ar-AE" i="1"/>
                            <m:t>𝑎</m:t>
                          </m:r>
                          <m:r>
                            <a:rPr lang="ar-AE"/>
                            <m:t>∣</m:t>
                          </m:r>
                          <m:r>
                            <a:rPr lang="ar-AE" i="1"/>
                            <m:t>𝑠</m:t>
                          </m:r>
                        </m:e>
                      </m:d>
                      <m:sSub>
                        <m:sSubPr>
                          <m:ctrlPr>
                            <a:rPr lang="ar-AE" i="1"/>
                          </m:ctrlPr>
                        </m:sSubPr>
                        <m:e>
                          <m:r>
                            <m:rPr>
                              <m:sty m:val="p"/>
                            </m:rPr>
                            <a:rPr lang="ar-AE"/>
                            <m:t>∇</m:t>
                          </m:r>
                        </m:e>
                        <m:sub>
                          <m:r>
                            <a:rPr lang="ar-AE" i="1"/>
                            <m:t>𝜃</m:t>
                          </m:r>
                        </m:sub>
                      </m:sSub>
                      <m:func>
                        <m:funcPr>
                          <m:ctrlPr>
                            <a:rPr lang="ar-AE" i="1"/>
                          </m:ctrlPr>
                        </m:funcPr>
                        <m:fName>
                          <m:r>
                            <m:rPr>
                              <m:sty m:val="p"/>
                            </m:rPr>
                            <a:rPr lang="en-US"/>
                            <m:t>log</m:t>
                          </m:r>
                        </m:fName>
                        <m:e>
                          <m:sSub>
                            <m:sSubPr>
                              <m:ctrlPr>
                                <a:rPr lang="ar-AE" i="1"/>
                              </m:ctrlPr>
                            </m:sSubPr>
                            <m:e>
                              <m:r>
                                <a:rPr lang="ar-AE" i="1"/>
                                <m:t>𝜋</m:t>
                              </m:r>
                            </m:e>
                            <m:sub>
                              <m:r>
                                <a:rPr lang="ar-AE" i="1"/>
                                <m:t>𝜃</m:t>
                              </m:r>
                            </m:sub>
                          </m:sSub>
                        </m:e>
                      </m:func>
                      <m:d>
                        <m:dPr>
                          <m:ctrlPr>
                            <a:rPr lang="ar-AE" i="1"/>
                          </m:ctrlPr>
                        </m:dPr>
                        <m:e>
                          <m:r>
                            <a:rPr lang="ar-AE" i="1"/>
                            <m:t>𝑎</m:t>
                          </m:r>
                          <m:r>
                            <a:rPr lang="ar-AE"/>
                            <m:t>∣</m:t>
                          </m:r>
                          <m:r>
                            <a:rPr lang="ar-AE" i="1"/>
                            <m:t>𝑠</m:t>
                          </m:r>
                        </m:e>
                      </m:d>
                      <m:sSup>
                        <m:sSupPr>
                          <m:ctrlPr>
                            <a:rPr lang="ar-AE" i="1"/>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oMath>
                  </m:oMathPara>
                </a14:m>
                <a:endParaRPr lang="ar-AE" dirty="0"/>
              </a:p>
              <a:p>
                <a:r>
                  <a:rPr lang="en-US" dirty="0"/>
                  <a:t>Taking expectations over trajectories generated by </a:t>
                </a:r>
                <a14:m>
                  <m:oMath xmlns:m="http://schemas.openxmlformats.org/officeDocument/2006/math">
                    <m:sSub>
                      <m:sSubPr>
                        <m:ctrlPr>
                          <a:rPr lang="ar-AE"/>
                        </m:ctrlPr>
                      </m:sSubPr>
                      <m:e>
                        <m:r>
                          <a:rPr lang="ar-AE" i="1"/>
                          <m:t>𝜋</m:t>
                        </m:r>
                      </m:e>
                      <m:sub>
                        <m:r>
                          <a:rPr lang="ar-AE" i="1"/>
                          <m:t>𝜃</m:t>
                        </m:r>
                      </m:sub>
                    </m:sSub>
                  </m:oMath>
                </a14:m>
                <a:r>
                  <a:rPr lang="ar-AE" dirty="0"/>
                  <a:t>:</a:t>
                </a:r>
              </a:p>
              <a:p>
                <a14:m>
                  <m:oMathPara xmlns:m="http://schemas.openxmlformats.org/officeDocument/2006/math">
                    <m:oMathParaPr>
                      <m:jc m:val="centerGroup"/>
                    </m:oMathParaPr>
                    <m:oMath xmlns:m="http://schemas.openxmlformats.org/officeDocument/2006/math">
                      <m:sSub>
                        <m:sSubPr>
                          <m:ctrlPr>
                            <a:rPr lang="ar-AE"/>
                          </m:ctrlPr>
                        </m:sSubPr>
                        <m:e>
                          <m:r>
                            <m:rPr>
                              <m:sty m:val="p"/>
                            </m:rPr>
                            <a:rPr lang="ar-AE"/>
                            <m:t>∇</m:t>
                          </m:r>
                        </m:e>
                        <m:sub>
                          <m:r>
                            <a:rPr lang="ar-AE" i="1"/>
                            <m:t>𝜃</m:t>
                          </m:r>
                        </m:sub>
                      </m:sSub>
                      <m:r>
                        <a:rPr lang="ar-AE" i="1"/>
                        <m:t>𝐽</m:t>
                      </m:r>
                      <m:d>
                        <m:dPr>
                          <m:ctrlPr>
                            <a:rPr lang="ar-AE" i="1"/>
                          </m:ctrlPr>
                        </m:dPr>
                        <m:e>
                          <m:r>
                            <a:rPr lang="ar-AE" i="1"/>
                            <m:t>𝜃</m:t>
                          </m:r>
                        </m:e>
                      </m:d>
                      <m:r>
                        <a:rPr lang="ar-AE"/>
                        <m:t>=</m:t>
                      </m:r>
                      <m:sSub>
                        <m:sSubPr>
                          <m:ctrlPr>
                            <a:rPr lang="ar-AE" i="1"/>
                          </m:ctrlPr>
                        </m:sSubPr>
                        <m:e>
                          <m:r>
                            <a:rPr lang="ar-AE"/>
                            <m:t>𝔼</m:t>
                          </m:r>
                        </m:e>
                        <m:sub>
                          <m:r>
                            <a:rPr lang="ar-AE" i="1"/>
                            <m:t>𝑠</m:t>
                          </m:r>
                          <m:r>
                            <a:rPr lang="ar-AE"/>
                            <m:t>∼</m:t>
                          </m:r>
                          <m:sSup>
                            <m:sSupPr>
                              <m:ctrlPr>
                                <a:rPr lang="ar-AE" i="1"/>
                              </m:ctrlPr>
                            </m:sSupPr>
                            <m:e>
                              <m:r>
                                <a:rPr lang="ar-AE" i="1"/>
                                <m:t>𝑑</m:t>
                              </m:r>
                            </m:e>
                            <m:sup>
                              <m:sSub>
                                <m:sSubPr>
                                  <m:ctrlPr>
                                    <a:rPr lang="ar-AE" i="1"/>
                                  </m:ctrlPr>
                                </m:sSubPr>
                                <m:e>
                                  <m:r>
                                    <a:rPr lang="ar-AE" i="1"/>
                                    <m:t>𝜋</m:t>
                                  </m:r>
                                </m:e>
                                <m:sub>
                                  <m:r>
                                    <a:rPr lang="ar-AE" i="1"/>
                                    <m:t>𝜃</m:t>
                                  </m:r>
                                </m:sub>
                              </m:sSub>
                            </m:sup>
                          </m:sSup>
                          <m:r>
                            <a:rPr lang="ar-AE"/>
                            <m:t>,</m:t>
                          </m:r>
                          <m:r>
                            <a:rPr lang="ar-AE" i="1"/>
                            <m:t>𝑎</m:t>
                          </m:r>
                          <m:r>
                            <a:rPr lang="ar-AE"/>
                            <m:t>∼</m:t>
                          </m:r>
                          <m:sSub>
                            <m:sSubPr>
                              <m:ctrlPr>
                                <a:rPr lang="ar-AE" i="1"/>
                              </m:ctrlPr>
                            </m:sSubPr>
                            <m:e>
                              <m:r>
                                <a:rPr lang="ar-AE" i="1"/>
                                <m:t>𝜋</m:t>
                              </m:r>
                            </m:e>
                            <m:sub>
                              <m:r>
                                <a:rPr lang="ar-AE" i="1"/>
                                <m:t>𝜃</m:t>
                              </m:r>
                            </m:sub>
                          </m:sSub>
                        </m:sub>
                      </m:sSub>
                      <m:r>
                        <a:rPr lang="ar-AE"/>
                        <m:t>[</m:t>
                      </m:r>
                      <m:sSub>
                        <m:sSubPr>
                          <m:ctrlPr>
                            <a:rPr lang="ar-AE" i="1"/>
                          </m:ctrlPr>
                        </m:sSubPr>
                        <m:e>
                          <m:r>
                            <m:rPr>
                              <m:sty m:val="p"/>
                            </m:rPr>
                            <a:rPr lang="ar-AE"/>
                            <m:t>∇</m:t>
                          </m:r>
                        </m:e>
                        <m:sub>
                          <m:r>
                            <a:rPr lang="ar-AE" i="1"/>
                            <m:t>𝜃</m:t>
                          </m:r>
                        </m:sub>
                      </m:sSub>
                      <m:func>
                        <m:funcPr>
                          <m:ctrlPr>
                            <a:rPr lang="ar-AE" i="1"/>
                          </m:ctrlPr>
                        </m:funcPr>
                        <m:fName>
                          <m:r>
                            <m:rPr>
                              <m:sty m:val="p"/>
                            </m:rPr>
                            <a:rPr lang="en-US"/>
                            <m:t>log</m:t>
                          </m:r>
                        </m:fName>
                        <m:e>
                          <m:sSub>
                            <m:sSubPr>
                              <m:ctrlPr>
                                <a:rPr lang="ar-AE" i="1"/>
                              </m:ctrlPr>
                            </m:sSubPr>
                            <m:e>
                              <m:r>
                                <a:rPr lang="ar-AE" i="1"/>
                                <m:t>𝜋</m:t>
                              </m:r>
                            </m:e>
                            <m:sub>
                              <m:r>
                                <a:rPr lang="ar-AE" i="1"/>
                                <m:t>𝜃</m:t>
                              </m:r>
                            </m:sub>
                          </m:sSub>
                        </m:e>
                      </m:func>
                      <m:d>
                        <m:dPr>
                          <m:ctrlPr>
                            <a:rPr lang="ar-AE" i="1"/>
                          </m:ctrlPr>
                        </m:dPr>
                        <m:e>
                          <m:r>
                            <a:rPr lang="ar-AE" i="1"/>
                            <m:t>𝑎</m:t>
                          </m:r>
                          <m:r>
                            <a:rPr lang="ar-AE"/>
                            <m:t>∣</m:t>
                          </m:r>
                          <m:r>
                            <a:rPr lang="ar-AE" i="1"/>
                            <m:t>𝑠</m:t>
                          </m:r>
                        </m:e>
                      </m:d>
                      <m:r>
                        <m:rPr>
                          <m:nor/>
                        </m:rPr>
                        <a:rPr lang="ar-AE" i="1"/>
                        <m:t> </m:t>
                      </m:r>
                      <m:sSup>
                        <m:sSupPr>
                          <m:ctrlPr>
                            <a:rPr lang="ar-AE" i="1"/>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r>
                        <a:rPr lang="ar-AE"/>
                        <m:t>]</m:t>
                      </m:r>
                    </m:oMath>
                  </m:oMathPara>
                </a14:m>
                <a:endParaRPr lang="ar-AE" b="0" dirty="0"/>
              </a:p>
              <a:p>
                <a:r>
                  <a:rPr lang="en-US" dirty="0"/>
                  <a:t>This is the </a:t>
                </a:r>
                <a:r>
                  <a:rPr lang="en-US" b="1" dirty="0"/>
                  <a:t>policy gradient theorem</a:t>
                </a:r>
                <a:r>
                  <a:rPr lang="en-US" dirty="0"/>
                  <a:t>.</a:t>
                </a:r>
              </a:p>
              <a:p>
                <a:br>
                  <a:rPr lang="en-US" dirty="0"/>
                </a:br>
                <a:endParaRPr lang="en-US" dirty="0"/>
              </a:p>
              <a:p>
                <a:endParaRPr lang="en-US" dirty="0"/>
              </a:p>
            </p:txBody>
          </p:sp>
        </mc:Choice>
        <mc:Fallback>
          <p:sp>
            <p:nvSpPr>
              <p:cNvPr id="3" name="Content Placeholder 2">
                <a:extLst>
                  <a:ext uri="{FF2B5EF4-FFF2-40B4-BE49-F238E27FC236}">
                    <a16:creationId xmlns:a16="http://schemas.microsoft.com/office/drawing/2014/main" id="{CB2F0205-2A86-9EAF-1D0F-BA0F5F0FEB2E}"/>
                  </a:ext>
                </a:extLst>
              </p:cNvPr>
              <p:cNvSpPr>
                <a:spLocks noGrp="1" noRot="1" noChangeAspect="1" noMove="1" noResize="1" noEditPoints="1" noAdjustHandles="1" noChangeArrowheads="1" noChangeShapeType="1" noTextEdit="1"/>
              </p:cNvSpPr>
              <p:nvPr>
                <p:ph idx="1"/>
              </p:nvPr>
            </p:nvSpPr>
            <p:spPr>
              <a:xfrm>
                <a:off x="478369" y="1213308"/>
                <a:ext cx="11473384" cy="4938788"/>
              </a:xfrm>
              <a:blipFill>
                <a:blip r:embed="rId2"/>
                <a:stretch>
                  <a:fillRect l="-1275" t="-1235"/>
                </a:stretch>
              </a:blipFill>
            </p:spPr>
            <p:txBody>
              <a:bodyPr/>
              <a:lstStyle/>
              <a:p>
                <a:r>
                  <a:rPr lang="en-US">
                    <a:noFill/>
                  </a:rPr>
                  <a:t> </a:t>
                </a:r>
              </a:p>
            </p:txBody>
          </p:sp>
        </mc:Fallback>
      </mc:AlternateContent>
    </p:spTree>
    <p:extLst>
      <p:ext uri="{BB962C8B-B14F-4D97-AF65-F5344CB8AC3E}">
        <p14:creationId xmlns:p14="http://schemas.microsoft.com/office/powerpoint/2010/main" val="2171371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979D-B5C0-4508-9A4B-C09E7DB1DB13}"/>
              </a:ext>
            </a:extLst>
          </p:cNvPr>
          <p:cNvSpPr>
            <a:spLocks noGrp="1"/>
          </p:cNvSpPr>
          <p:nvPr>
            <p:ph type="title"/>
          </p:nvPr>
        </p:nvSpPr>
        <p:spPr/>
        <p:txBody>
          <a:bodyPr/>
          <a:lstStyle/>
          <a:p>
            <a:r>
              <a:rPr lang="en-US" dirty="0"/>
              <a:t>Brief Taxonomy of RL Methods</a:t>
            </a:r>
          </a:p>
        </p:txBody>
      </p:sp>
      <p:pic>
        <p:nvPicPr>
          <p:cNvPr id="5" name="Picture 4">
            <a:extLst>
              <a:ext uri="{FF2B5EF4-FFF2-40B4-BE49-F238E27FC236}">
                <a16:creationId xmlns:a16="http://schemas.microsoft.com/office/drawing/2014/main" id="{C1C63AFA-D010-4DDB-B4FA-BE38317BA4D1}"/>
              </a:ext>
            </a:extLst>
          </p:cNvPr>
          <p:cNvPicPr>
            <a:picLocks noChangeAspect="1"/>
          </p:cNvPicPr>
          <p:nvPr/>
        </p:nvPicPr>
        <p:blipFill rotWithShape="1">
          <a:blip r:embed="rId2"/>
          <a:srcRect t="11303"/>
          <a:stretch/>
        </p:blipFill>
        <p:spPr>
          <a:xfrm>
            <a:off x="1506247" y="1253837"/>
            <a:ext cx="8710613" cy="4577260"/>
          </a:xfrm>
          <a:prstGeom prst="rect">
            <a:avLst/>
          </a:prstGeom>
        </p:spPr>
      </p:pic>
    </p:spTree>
    <p:extLst>
      <p:ext uri="{BB962C8B-B14F-4D97-AF65-F5344CB8AC3E}">
        <p14:creationId xmlns:p14="http://schemas.microsoft.com/office/powerpoint/2010/main" val="4174390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EC0F3-5F73-0600-2F35-4C953B012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12197-BFF4-B38F-FC9D-C0BE52088710}"/>
              </a:ext>
            </a:extLst>
          </p:cNvPr>
          <p:cNvSpPr>
            <a:spLocks noGrp="1"/>
          </p:cNvSpPr>
          <p:nvPr>
            <p:ph type="title"/>
          </p:nvPr>
        </p:nvSpPr>
        <p:spPr>
          <a:xfrm>
            <a:off x="478369" y="144001"/>
            <a:ext cx="10572490" cy="555840"/>
          </a:xfrm>
        </p:spPr>
        <p:txBody>
          <a:bodyPr/>
          <a:lstStyle/>
          <a:p>
            <a:r>
              <a:rPr lang="en-US" dirty="0"/>
              <a:t>Policy Gradient Optimization – Chain Rule in the Q-Function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D88001-5947-BF61-377B-0FC4E5070D50}"/>
                  </a:ext>
                </a:extLst>
              </p:cNvPr>
              <p:cNvSpPr>
                <a:spLocks noGrp="1"/>
              </p:cNvSpPr>
              <p:nvPr>
                <p:ph idx="1"/>
              </p:nvPr>
            </p:nvSpPr>
            <p:spPr>
              <a:xfrm>
                <a:off x="478369" y="1213308"/>
                <a:ext cx="11473384" cy="5182444"/>
              </a:xfrm>
            </p:spPr>
            <p:txBody>
              <a:bodyPr/>
              <a:lstStyle/>
              <a:p>
                <a:r>
                  <a:rPr lang="en-US" dirty="0"/>
                  <a:t>Sometimes we need to express how </a:t>
                </a:r>
                <a14:m>
                  <m:oMath xmlns:m="http://schemas.openxmlformats.org/officeDocument/2006/math">
                    <m:sSup>
                      <m:sSupPr>
                        <m:ctrlPr>
                          <a:rPr lang="ar-AE"/>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oMath>
                </a14:m>
                <a:r>
                  <a:rPr lang="en-US" dirty="0"/>
                  <a:t>itself depends on </a:t>
                </a:r>
                <a14:m>
                  <m:oMath xmlns:m="http://schemas.openxmlformats.org/officeDocument/2006/math">
                    <m:r>
                      <a:rPr lang="en-US" i="1"/>
                      <m:t>𝜃</m:t>
                    </m:r>
                  </m:oMath>
                </a14:m>
                <a:r>
                  <a:rPr lang="en-US" dirty="0"/>
                  <a:t>.</a:t>
                </a:r>
                <a:br>
                  <a:rPr lang="en-US" dirty="0"/>
                </a:br>
                <a:r>
                  <a:rPr lang="en-US" dirty="0"/>
                  <a:t>Then, by the </a:t>
                </a:r>
                <a:r>
                  <a:rPr lang="en-US" b="1" dirty="0"/>
                  <a:t>Bellman equation</a:t>
                </a:r>
                <a:r>
                  <a:rPr lang="en-US" dirty="0"/>
                  <a:t>:</a:t>
                </a:r>
              </a:p>
              <a:p>
                <a:endParaRPr lang="en-US" dirty="0"/>
              </a:p>
              <a:p>
                <a14:m>
                  <m:oMathPara xmlns:m="http://schemas.openxmlformats.org/officeDocument/2006/math">
                    <m:oMathParaPr>
                      <m:jc m:val="centerGroup"/>
                    </m:oMathParaPr>
                    <m:oMath xmlns:m="http://schemas.openxmlformats.org/officeDocument/2006/math">
                      <m:sSup>
                        <m:sSupPr>
                          <m:ctrlPr>
                            <a:rPr lang="ar-AE"/>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r>
                        <a:rPr lang="ar-AE"/>
                        <m:t>=</m:t>
                      </m:r>
                      <m:r>
                        <a:rPr lang="ar-AE" i="1"/>
                        <m:t>𝑟</m:t>
                      </m:r>
                      <m:d>
                        <m:dPr>
                          <m:sepChr m:val=","/>
                          <m:ctrlPr>
                            <a:rPr lang="ar-AE" i="1"/>
                          </m:ctrlPr>
                        </m:dPr>
                        <m:e>
                          <m:r>
                            <a:rPr lang="ar-AE" i="1"/>
                            <m:t>𝑠</m:t>
                          </m:r>
                        </m:e>
                        <m:e>
                          <m:r>
                            <a:rPr lang="ar-AE" i="1"/>
                            <m:t>𝑎</m:t>
                          </m:r>
                        </m:e>
                      </m:d>
                      <m:r>
                        <a:rPr lang="ar-AE"/>
                        <m:t>+</m:t>
                      </m:r>
                      <m:r>
                        <a:rPr lang="ar-AE" i="1"/>
                        <m:t>𝛾</m:t>
                      </m:r>
                      <m:nary>
                        <m:naryPr>
                          <m:chr m:val="∑"/>
                          <m:grow m:val="on"/>
                          <m:supHide m:val="on"/>
                          <m:ctrlPr>
                            <a:rPr lang="ar-AE" i="1"/>
                          </m:ctrlPr>
                        </m:naryPr>
                        <m:sub>
                          <m:sSup>
                            <m:sSupPr>
                              <m:ctrlPr>
                                <a:rPr lang="ar-AE" i="1"/>
                              </m:ctrlPr>
                            </m:sSupPr>
                            <m:e>
                              <m:r>
                                <a:rPr lang="ar-AE" i="1"/>
                                <m:t>𝑠</m:t>
                              </m:r>
                            </m:e>
                            <m:sup>
                              <m:r>
                                <a:rPr lang="ar-AE"/>
                                <m:t>′</m:t>
                              </m:r>
                            </m:sup>
                          </m:sSup>
                        </m:sub>
                        <m:sup/>
                        <m:e>
                          <m:r>
                            <a:rPr lang="ar-AE" i="1"/>
                            <m:t>𝑃</m:t>
                          </m:r>
                        </m:e>
                      </m:nary>
                      <m:d>
                        <m:dPr>
                          <m:sepChr m:val=","/>
                          <m:ctrlPr>
                            <a:rPr lang="ar-AE" i="1"/>
                          </m:ctrlPr>
                        </m:dPr>
                        <m:e>
                          <m:sSup>
                            <m:sSupPr>
                              <m:ctrlPr>
                                <a:rPr lang="ar-AE" i="1"/>
                              </m:ctrlPr>
                            </m:sSupPr>
                            <m:e>
                              <m:r>
                                <a:rPr lang="ar-AE" i="1"/>
                                <m:t>𝑠</m:t>
                              </m:r>
                            </m:e>
                            <m:sup>
                              <m:r>
                                <a:rPr lang="ar-AE"/>
                                <m:t>′</m:t>
                              </m:r>
                            </m:sup>
                          </m:sSup>
                        </m:e>
                        <m:e>
                          <m:r>
                            <a:rPr lang="ar-AE"/>
                            <m:t>∣</m:t>
                          </m:r>
                          <m:r>
                            <a:rPr lang="ar-AE" i="1"/>
                            <m:t>𝑠𝑎</m:t>
                          </m:r>
                        </m:e>
                      </m:d>
                      <m:nary>
                        <m:naryPr>
                          <m:chr m:val="∑"/>
                          <m:grow m:val="on"/>
                          <m:supHide m:val="on"/>
                          <m:ctrlPr>
                            <a:rPr lang="ar-AE" i="1"/>
                          </m:ctrlPr>
                        </m:naryPr>
                        <m:sub>
                          <m:sSup>
                            <m:sSupPr>
                              <m:ctrlPr>
                                <a:rPr lang="ar-AE" i="1"/>
                              </m:ctrlPr>
                            </m:sSupPr>
                            <m:e>
                              <m:r>
                                <a:rPr lang="ar-AE" i="1"/>
                                <m:t>𝑎</m:t>
                              </m:r>
                            </m:e>
                            <m:sup>
                              <m:r>
                                <a:rPr lang="ar-AE"/>
                                <m:t>′</m:t>
                              </m:r>
                            </m:sup>
                          </m:sSup>
                        </m:sub>
                        <m:sup/>
                        <m:e>
                          <m:sSub>
                            <m:sSubPr>
                              <m:ctrlPr>
                                <a:rPr lang="ar-AE" i="1"/>
                              </m:ctrlPr>
                            </m:sSubPr>
                            <m:e>
                              <m:r>
                                <a:rPr lang="ar-AE" i="1"/>
                                <m:t>𝜋</m:t>
                              </m:r>
                            </m:e>
                            <m:sub>
                              <m:r>
                                <a:rPr lang="ar-AE" i="1"/>
                                <m:t>𝜃</m:t>
                              </m:r>
                            </m:sub>
                          </m:sSub>
                        </m:e>
                      </m:nary>
                      <m:d>
                        <m:dPr>
                          <m:ctrlPr>
                            <a:rPr lang="ar-AE" i="1"/>
                          </m:ctrlPr>
                        </m:dPr>
                        <m:e>
                          <m:sSup>
                            <m:sSupPr>
                              <m:ctrlPr>
                                <a:rPr lang="ar-AE" i="1"/>
                              </m:ctrlPr>
                            </m:sSupPr>
                            <m:e>
                              <m:r>
                                <a:rPr lang="ar-AE" i="1"/>
                                <m:t>𝑎</m:t>
                              </m:r>
                            </m:e>
                            <m:sup>
                              <m:r>
                                <a:rPr lang="ar-AE"/>
                                <m:t>′</m:t>
                              </m:r>
                            </m:sup>
                          </m:sSup>
                          <m:r>
                            <a:rPr lang="ar-AE"/>
                            <m:t>∣</m:t>
                          </m:r>
                          <m:sSup>
                            <m:sSupPr>
                              <m:ctrlPr>
                                <a:rPr lang="ar-AE" i="1"/>
                              </m:ctrlPr>
                            </m:sSupPr>
                            <m:e>
                              <m:r>
                                <a:rPr lang="ar-AE" i="1"/>
                                <m:t>𝑠</m:t>
                              </m:r>
                            </m:e>
                            <m:sup>
                              <m:r>
                                <a:rPr lang="ar-AE"/>
                                <m:t>′</m:t>
                              </m:r>
                            </m:sup>
                          </m:sSup>
                        </m:e>
                      </m:d>
                      <m:sSup>
                        <m:sSupPr>
                          <m:ctrlPr>
                            <a:rPr lang="ar-AE" i="1"/>
                          </m:ctrlPr>
                        </m:sSupPr>
                        <m:e>
                          <m:r>
                            <a:rPr lang="ar-AE" i="1"/>
                            <m:t>𝑄</m:t>
                          </m:r>
                        </m:e>
                        <m:sup>
                          <m:sSub>
                            <m:sSubPr>
                              <m:ctrlPr>
                                <a:rPr lang="ar-AE" i="1"/>
                              </m:ctrlPr>
                            </m:sSubPr>
                            <m:e>
                              <m:r>
                                <a:rPr lang="ar-AE" i="1"/>
                                <m:t>𝜋</m:t>
                              </m:r>
                            </m:e>
                            <m:sub>
                              <m:r>
                                <a:rPr lang="ar-AE" i="1"/>
                                <m:t>𝜃</m:t>
                              </m:r>
                            </m:sub>
                          </m:sSub>
                        </m:sup>
                      </m:sSup>
                      <m:d>
                        <m:dPr>
                          <m:sepChr m:val=","/>
                          <m:ctrlPr>
                            <a:rPr lang="ar-AE" i="1"/>
                          </m:ctrlPr>
                        </m:dPr>
                        <m:e>
                          <m:sSup>
                            <m:sSupPr>
                              <m:ctrlPr>
                                <a:rPr lang="ar-AE" i="1"/>
                              </m:ctrlPr>
                            </m:sSupPr>
                            <m:e>
                              <m:r>
                                <a:rPr lang="ar-AE" i="1"/>
                                <m:t>𝑠</m:t>
                              </m:r>
                            </m:e>
                            <m:sup>
                              <m:r>
                                <a:rPr lang="ar-AE"/>
                                <m:t>′</m:t>
                              </m:r>
                            </m:sup>
                          </m:sSup>
                        </m:e>
                        <m:e>
                          <m:sSup>
                            <m:sSupPr>
                              <m:ctrlPr>
                                <a:rPr lang="ar-AE" i="1"/>
                              </m:ctrlPr>
                            </m:sSupPr>
                            <m:e>
                              <m:r>
                                <a:rPr lang="ar-AE" i="1"/>
                                <m:t>𝑎</m:t>
                              </m:r>
                            </m:e>
                            <m:sup>
                              <m:r>
                                <a:rPr lang="ar-AE"/>
                                <m:t>′</m:t>
                              </m:r>
                            </m:sup>
                          </m:sSup>
                        </m:e>
                      </m:d>
                    </m:oMath>
                  </m:oMathPara>
                </a14:m>
                <a:endParaRPr lang="ar-AE" dirty="0"/>
              </a:p>
              <a:p>
                <a:r>
                  <a:rPr lang="en-US" dirty="0"/>
                  <a:t>Taking </a:t>
                </a:r>
                <a14:m>
                  <m:oMath xmlns:m="http://schemas.openxmlformats.org/officeDocument/2006/math">
                    <m:sSub>
                      <m:sSubPr>
                        <m:ctrlPr>
                          <a:rPr lang="ar-AE"/>
                        </m:ctrlPr>
                      </m:sSubPr>
                      <m:e>
                        <m:r>
                          <m:rPr>
                            <m:sty m:val="p"/>
                          </m:rPr>
                          <a:rPr lang="ar-AE"/>
                          <m:t>∇</m:t>
                        </m:r>
                      </m:e>
                      <m:sub>
                        <m:r>
                          <a:rPr lang="ar-AE" i="1"/>
                          <m:t>𝜃</m:t>
                        </m:r>
                      </m:sub>
                    </m:sSub>
                  </m:oMath>
                </a14:m>
                <a:r>
                  <a:rPr lang="en-US" dirty="0"/>
                  <a:t>on both sides gives (applying the chain rule):</a:t>
                </a:r>
              </a:p>
              <a:p>
                <a:endParaRPr lang="en-US" dirty="0"/>
              </a:p>
              <a:p>
                <a14:m>
                  <m:oMathPara xmlns:m="http://schemas.openxmlformats.org/officeDocument/2006/math">
                    <m:oMathParaPr>
                      <m:jc m:val="centerGroup"/>
                    </m:oMathParaPr>
                    <m:oMath xmlns:m="http://schemas.openxmlformats.org/officeDocument/2006/math">
                      <m:sSub>
                        <m:sSubPr>
                          <m:ctrlPr>
                            <a:rPr lang="ar-AE"/>
                          </m:ctrlPr>
                        </m:sSubPr>
                        <m:e>
                          <m:r>
                            <m:rPr>
                              <m:sty m:val="p"/>
                            </m:rPr>
                            <a:rPr lang="ar-AE"/>
                            <m:t>∇</m:t>
                          </m:r>
                        </m:e>
                        <m:sub>
                          <m:r>
                            <a:rPr lang="ar-AE" i="1"/>
                            <m:t>𝜃</m:t>
                          </m:r>
                        </m:sub>
                      </m:sSub>
                      <m:sSup>
                        <m:sSupPr>
                          <m:ctrlPr>
                            <a:rPr lang="ar-AE" i="1"/>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r>
                        <a:rPr lang="ar-AE"/>
                        <m:t>=</m:t>
                      </m:r>
                      <m:r>
                        <a:rPr lang="ar-AE" i="1"/>
                        <m:t>𝛾</m:t>
                      </m:r>
                      <m:nary>
                        <m:naryPr>
                          <m:chr m:val="∑"/>
                          <m:grow m:val="on"/>
                          <m:supHide m:val="on"/>
                          <m:ctrlPr>
                            <a:rPr lang="ar-AE" i="1"/>
                          </m:ctrlPr>
                        </m:naryPr>
                        <m:sub>
                          <m:sSup>
                            <m:sSupPr>
                              <m:ctrlPr>
                                <a:rPr lang="ar-AE" i="1"/>
                              </m:ctrlPr>
                            </m:sSupPr>
                            <m:e>
                              <m:r>
                                <a:rPr lang="ar-AE" i="1"/>
                                <m:t>𝑠</m:t>
                              </m:r>
                            </m:e>
                            <m:sup>
                              <m:r>
                                <a:rPr lang="ar-AE"/>
                                <m:t>′</m:t>
                              </m:r>
                            </m:sup>
                          </m:sSup>
                        </m:sub>
                        <m:sup/>
                        <m:e>
                          <m:r>
                            <a:rPr lang="ar-AE" i="1"/>
                            <m:t>𝑃</m:t>
                          </m:r>
                        </m:e>
                      </m:nary>
                      <m:d>
                        <m:dPr>
                          <m:sepChr m:val=","/>
                          <m:ctrlPr>
                            <a:rPr lang="ar-AE" i="1"/>
                          </m:ctrlPr>
                        </m:dPr>
                        <m:e>
                          <m:sSup>
                            <m:sSupPr>
                              <m:ctrlPr>
                                <a:rPr lang="ar-AE" i="1"/>
                              </m:ctrlPr>
                            </m:sSupPr>
                            <m:e>
                              <m:r>
                                <a:rPr lang="ar-AE" i="1"/>
                                <m:t>𝑠</m:t>
                              </m:r>
                            </m:e>
                            <m:sup>
                              <m:r>
                                <a:rPr lang="ar-AE"/>
                                <m:t>′</m:t>
                              </m:r>
                            </m:sup>
                          </m:sSup>
                        </m:e>
                        <m:e>
                          <m:r>
                            <a:rPr lang="ar-AE"/>
                            <m:t>∣</m:t>
                          </m:r>
                          <m:r>
                            <a:rPr lang="ar-AE" i="1"/>
                            <m:t>𝑠𝑎</m:t>
                          </m:r>
                        </m:e>
                      </m:d>
                      <m:nary>
                        <m:naryPr>
                          <m:chr m:val="∑"/>
                          <m:grow m:val="on"/>
                          <m:supHide m:val="on"/>
                          <m:ctrlPr>
                            <a:rPr lang="ar-AE" i="1"/>
                          </m:ctrlPr>
                        </m:naryPr>
                        <m:sub>
                          <m:sSup>
                            <m:sSupPr>
                              <m:ctrlPr>
                                <a:rPr lang="ar-AE" i="1"/>
                              </m:ctrlPr>
                            </m:sSupPr>
                            <m:e>
                              <m:r>
                                <a:rPr lang="ar-AE" i="1"/>
                                <m:t>𝑎</m:t>
                              </m:r>
                            </m:e>
                            <m:sup>
                              <m:r>
                                <a:rPr lang="ar-AE"/>
                                <m:t>′</m:t>
                              </m:r>
                            </m:sup>
                          </m:sSup>
                        </m:sub>
                        <m:sup/>
                        <m:e>
                          <m:r>
                            <a:rPr lang="ar-AE"/>
                            <m:t>[</m:t>
                          </m:r>
                        </m:e>
                      </m:nary>
                      <m:sSub>
                        <m:sSubPr>
                          <m:ctrlPr>
                            <a:rPr lang="ar-AE" i="1"/>
                          </m:ctrlPr>
                        </m:sSubPr>
                        <m:e>
                          <m:r>
                            <m:rPr>
                              <m:sty m:val="p"/>
                            </m:rPr>
                            <a:rPr lang="ar-AE"/>
                            <m:t>∇</m:t>
                          </m:r>
                        </m:e>
                        <m:sub>
                          <m:r>
                            <a:rPr lang="ar-AE" i="1"/>
                            <m:t>𝜃</m:t>
                          </m:r>
                        </m:sub>
                      </m:sSub>
                      <m:sSub>
                        <m:sSubPr>
                          <m:ctrlPr>
                            <a:rPr lang="ar-AE" i="1"/>
                          </m:ctrlPr>
                        </m:sSubPr>
                        <m:e>
                          <m:r>
                            <a:rPr lang="ar-AE" i="1"/>
                            <m:t>𝜋</m:t>
                          </m:r>
                        </m:e>
                        <m:sub>
                          <m:r>
                            <a:rPr lang="ar-AE" i="1"/>
                            <m:t>𝜃</m:t>
                          </m:r>
                        </m:sub>
                      </m:sSub>
                      <m:d>
                        <m:dPr>
                          <m:ctrlPr>
                            <a:rPr lang="ar-AE" i="1"/>
                          </m:ctrlPr>
                        </m:dPr>
                        <m:e>
                          <m:sSup>
                            <m:sSupPr>
                              <m:ctrlPr>
                                <a:rPr lang="ar-AE" i="1"/>
                              </m:ctrlPr>
                            </m:sSupPr>
                            <m:e>
                              <m:r>
                                <a:rPr lang="ar-AE" i="1"/>
                                <m:t>𝑎</m:t>
                              </m:r>
                            </m:e>
                            <m:sup>
                              <m:r>
                                <a:rPr lang="ar-AE"/>
                                <m:t>′</m:t>
                              </m:r>
                            </m:sup>
                          </m:sSup>
                          <m:r>
                            <a:rPr lang="ar-AE"/>
                            <m:t>∣</m:t>
                          </m:r>
                          <m:sSup>
                            <m:sSupPr>
                              <m:ctrlPr>
                                <a:rPr lang="ar-AE" i="1"/>
                              </m:ctrlPr>
                            </m:sSupPr>
                            <m:e>
                              <m:r>
                                <a:rPr lang="ar-AE" i="1"/>
                                <m:t>𝑠</m:t>
                              </m:r>
                            </m:e>
                            <m:sup>
                              <m:r>
                                <a:rPr lang="ar-AE"/>
                                <m:t>′</m:t>
                              </m:r>
                            </m:sup>
                          </m:sSup>
                        </m:e>
                      </m:d>
                      <m:sSup>
                        <m:sSupPr>
                          <m:ctrlPr>
                            <a:rPr lang="ar-AE" i="1"/>
                          </m:ctrlPr>
                        </m:sSupPr>
                        <m:e>
                          <m:r>
                            <a:rPr lang="ar-AE" i="1"/>
                            <m:t>𝑄</m:t>
                          </m:r>
                        </m:e>
                        <m:sup>
                          <m:sSub>
                            <m:sSubPr>
                              <m:ctrlPr>
                                <a:rPr lang="ar-AE" i="1"/>
                              </m:ctrlPr>
                            </m:sSubPr>
                            <m:e>
                              <m:r>
                                <a:rPr lang="ar-AE" i="1"/>
                                <m:t>𝜋</m:t>
                              </m:r>
                            </m:e>
                            <m:sub>
                              <m:r>
                                <a:rPr lang="ar-AE" i="1"/>
                                <m:t>𝜃</m:t>
                              </m:r>
                            </m:sub>
                          </m:sSub>
                        </m:sup>
                      </m:sSup>
                      <m:d>
                        <m:dPr>
                          <m:sepChr m:val=","/>
                          <m:ctrlPr>
                            <a:rPr lang="ar-AE" i="1"/>
                          </m:ctrlPr>
                        </m:dPr>
                        <m:e>
                          <m:sSup>
                            <m:sSupPr>
                              <m:ctrlPr>
                                <a:rPr lang="ar-AE" i="1"/>
                              </m:ctrlPr>
                            </m:sSupPr>
                            <m:e>
                              <m:r>
                                <a:rPr lang="ar-AE" i="1"/>
                                <m:t>𝑠</m:t>
                              </m:r>
                            </m:e>
                            <m:sup>
                              <m:r>
                                <a:rPr lang="ar-AE"/>
                                <m:t>′</m:t>
                              </m:r>
                            </m:sup>
                          </m:sSup>
                        </m:e>
                        <m:e>
                          <m:sSup>
                            <m:sSupPr>
                              <m:ctrlPr>
                                <a:rPr lang="ar-AE" i="1"/>
                              </m:ctrlPr>
                            </m:sSupPr>
                            <m:e>
                              <m:r>
                                <a:rPr lang="ar-AE" i="1"/>
                                <m:t>𝑎</m:t>
                              </m:r>
                            </m:e>
                            <m:sup>
                              <m:r>
                                <a:rPr lang="ar-AE"/>
                                <m:t>′</m:t>
                              </m:r>
                            </m:sup>
                          </m:sSup>
                        </m:e>
                      </m:d>
                      <m:r>
                        <a:rPr lang="ar-AE"/>
                        <m:t>+</m:t>
                      </m:r>
                      <m:sSub>
                        <m:sSubPr>
                          <m:ctrlPr>
                            <a:rPr lang="ar-AE" i="1"/>
                          </m:ctrlPr>
                        </m:sSubPr>
                        <m:e>
                          <m:r>
                            <a:rPr lang="ar-AE" i="1"/>
                            <m:t>𝜋</m:t>
                          </m:r>
                        </m:e>
                        <m:sub>
                          <m:r>
                            <a:rPr lang="ar-AE" i="1"/>
                            <m:t>𝜃</m:t>
                          </m:r>
                        </m:sub>
                      </m:sSub>
                      <m:d>
                        <m:dPr>
                          <m:ctrlPr>
                            <a:rPr lang="ar-AE" i="1"/>
                          </m:ctrlPr>
                        </m:dPr>
                        <m:e>
                          <m:sSup>
                            <m:sSupPr>
                              <m:ctrlPr>
                                <a:rPr lang="ar-AE" i="1"/>
                              </m:ctrlPr>
                            </m:sSupPr>
                            <m:e>
                              <m:r>
                                <a:rPr lang="ar-AE" i="1"/>
                                <m:t>𝑎</m:t>
                              </m:r>
                            </m:e>
                            <m:sup>
                              <m:r>
                                <a:rPr lang="ar-AE"/>
                                <m:t>′</m:t>
                              </m:r>
                            </m:sup>
                          </m:sSup>
                          <m:r>
                            <a:rPr lang="ar-AE"/>
                            <m:t>∣</m:t>
                          </m:r>
                          <m:sSup>
                            <m:sSupPr>
                              <m:ctrlPr>
                                <a:rPr lang="ar-AE" i="1"/>
                              </m:ctrlPr>
                            </m:sSupPr>
                            <m:e>
                              <m:r>
                                <a:rPr lang="ar-AE" i="1"/>
                                <m:t>𝑠</m:t>
                              </m:r>
                            </m:e>
                            <m:sup>
                              <m:r>
                                <a:rPr lang="ar-AE"/>
                                <m:t>′</m:t>
                              </m:r>
                            </m:sup>
                          </m:sSup>
                        </m:e>
                      </m:d>
                      <m:sSub>
                        <m:sSubPr>
                          <m:ctrlPr>
                            <a:rPr lang="ar-AE" i="1"/>
                          </m:ctrlPr>
                        </m:sSubPr>
                        <m:e>
                          <m:r>
                            <m:rPr>
                              <m:sty m:val="p"/>
                            </m:rPr>
                            <a:rPr lang="ar-AE"/>
                            <m:t>∇</m:t>
                          </m:r>
                        </m:e>
                        <m:sub>
                          <m:r>
                            <a:rPr lang="ar-AE" i="1"/>
                            <m:t>𝜃</m:t>
                          </m:r>
                        </m:sub>
                      </m:sSub>
                      <m:sSup>
                        <m:sSupPr>
                          <m:ctrlPr>
                            <a:rPr lang="ar-AE" i="1"/>
                          </m:ctrlPr>
                        </m:sSupPr>
                        <m:e>
                          <m:r>
                            <a:rPr lang="ar-AE" i="1"/>
                            <m:t>𝑄</m:t>
                          </m:r>
                        </m:e>
                        <m:sup>
                          <m:sSub>
                            <m:sSubPr>
                              <m:ctrlPr>
                                <a:rPr lang="ar-AE" i="1"/>
                              </m:ctrlPr>
                            </m:sSubPr>
                            <m:e>
                              <m:r>
                                <a:rPr lang="ar-AE" i="1"/>
                                <m:t>𝜋</m:t>
                              </m:r>
                            </m:e>
                            <m:sub>
                              <m:r>
                                <a:rPr lang="ar-AE" i="1"/>
                                <m:t>𝜃</m:t>
                              </m:r>
                            </m:sub>
                          </m:sSub>
                        </m:sup>
                      </m:sSup>
                      <m:d>
                        <m:dPr>
                          <m:sepChr m:val=","/>
                          <m:ctrlPr>
                            <a:rPr lang="ar-AE" i="1"/>
                          </m:ctrlPr>
                        </m:dPr>
                        <m:e>
                          <m:sSup>
                            <m:sSupPr>
                              <m:ctrlPr>
                                <a:rPr lang="ar-AE" i="1"/>
                              </m:ctrlPr>
                            </m:sSupPr>
                            <m:e>
                              <m:r>
                                <a:rPr lang="ar-AE" i="1"/>
                                <m:t>𝑠</m:t>
                              </m:r>
                            </m:e>
                            <m:sup>
                              <m:r>
                                <a:rPr lang="ar-AE"/>
                                <m:t>′</m:t>
                              </m:r>
                            </m:sup>
                          </m:sSup>
                        </m:e>
                        <m:e>
                          <m:sSup>
                            <m:sSupPr>
                              <m:ctrlPr>
                                <a:rPr lang="ar-AE" i="1"/>
                              </m:ctrlPr>
                            </m:sSupPr>
                            <m:e>
                              <m:r>
                                <a:rPr lang="ar-AE" i="1"/>
                                <m:t>𝑎</m:t>
                              </m:r>
                            </m:e>
                            <m:sup>
                              <m:r>
                                <a:rPr lang="ar-AE"/>
                                <m:t>′</m:t>
                              </m:r>
                            </m:sup>
                          </m:sSup>
                        </m:e>
                      </m:d>
                      <m:r>
                        <a:rPr lang="ar-AE"/>
                        <m:t>]</m:t>
                      </m:r>
                    </m:oMath>
                  </m:oMathPara>
                </a14:m>
                <a:endParaRPr lang="ar-AE" dirty="0"/>
              </a:p>
              <a:p>
                <a:endParaRPr lang="en-US" dirty="0"/>
              </a:p>
              <a:p>
                <a:r>
                  <a:rPr lang="en-US" dirty="0"/>
                  <a:t>This recursive expression shows how </a:t>
                </a:r>
                <a14:m>
                  <m:oMath xmlns:m="http://schemas.openxmlformats.org/officeDocument/2006/math">
                    <m:sSup>
                      <m:sSupPr>
                        <m:ctrlPr>
                          <a:rPr lang="ar-AE"/>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oMath>
                </a14:m>
                <a:r>
                  <a:rPr lang="en-US" dirty="0"/>
                  <a:t>depends on the policy parameters via both direct (</a:t>
                </a:r>
                <a14:m>
                  <m:oMath xmlns:m="http://schemas.openxmlformats.org/officeDocument/2006/math">
                    <m:sSub>
                      <m:sSubPr>
                        <m:ctrlPr>
                          <a:rPr lang="ar-AE"/>
                        </m:ctrlPr>
                      </m:sSubPr>
                      <m:e>
                        <m:r>
                          <a:rPr lang="ar-AE" i="1"/>
                          <m:t>𝜋</m:t>
                        </m:r>
                      </m:e>
                      <m:sub>
                        <m:r>
                          <a:rPr lang="ar-AE" i="1"/>
                          <m:t>𝜃</m:t>
                        </m:r>
                      </m:sub>
                    </m:sSub>
                    <m:d>
                      <m:dPr>
                        <m:ctrlPr>
                          <a:rPr lang="ar-AE" i="1"/>
                        </m:ctrlPr>
                      </m:dPr>
                      <m:e>
                        <m:sSup>
                          <m:sSupPr>
                            <m:ctrlPr>
                              <a:rPr lang="ar-AE" i="1"/>
                            </m:ctrlPr>
                          </m:sSupPr>
                          <m:e>
                            <m:r>
                              <a:rPr lang="ar-AE" i="1"/>
                              <m:t>𝑎</m:t>
                            </m:r>
                          </m:e>
                          <m:sup>
                            <m:r>
                              <a:rPr lang="ar-AE"/>
                              <m:t>′</m:t>
                            </m:r>
                          </m:sup>
                        </m:sSup>
                        <m:r>
                          <a:rPr lang="ar-AE"/>
                          <m:t>∣</m:t>
                        </m:r>
                        <m:sSup>
                          <m:sSupPr>
                            <m:ctrlPr>
                              <a:rPr lang="ar-AE" i="1"/>
                            </m:ctrlPr>
                          </m:sSupPr>
                          <m:e>
                            <m:r>
                              <a:rPr lang="ar-AE" i="1"/>
                              <m:t>𝑠</m:t>
                            </m:r>
                          </m:e>
                          <m:sup>
                            <m:r>
                              <a:rPr lang="ar-AE"/>
                              <m:t>′</m:t>
                            </m:r>
                          </m:sup>
                        </m:sSup>
                      </m:e>
                    </m:d>
                  </m:oMath>
                </a14:m>
                <a:r>
                  <a:rPr lang="ar-AE" dirty="0"/>
                  <a:t>) </a:t>
                </a:r>
                <a:r>
                  <a:rPr lang="en-US" dirty="0"/>
                  <a:t>and indirect (</a:t>
                </a:r>
                <a14:m>
                  <m:oMath xmlns:m="http://schemas.openxmlformats.org/officeDocument/2006/math">
                    <m:sSup>
                      <m:sSupPr>
                        <m:ctrlPr>
                          <a:rPr lang="ar-AE"/>
                        </m:ctrlPr>
                      </m:sSupPr>
                      <m:e>
                        <m:r>
                          <a:rPr lang="ar-AE" i="1"/>
                          <m:t>𝑄</m:t>
                        </m:r>
                      </m:e>
                      <m:sup>
                        <m:sSub>
                          <m:sSubPr>
                            <m:ctrlPr>
                              <a:rPr lang="ar-AE" i="1"/>
                            </m:ctrlPr>
                          </m:sSubPr>
                          <m:e>
                            <m:r>
                              <a:rPr lang="ar-AE" i="1"/>
                              <m:t>𝜋</m:t>
                            </m:r>
                          </m:e>
                          <m:sub>
                            <m:r>
                              <a:rPr lang="ar-AE" i="1"/>
                              <m:t>𝜃</m:t>
                            </m:r>
                          </m:sub>
                        </m:sSub>
                      </m:sup>
                    </m:sSup>
                    <m:d>
                      <m:dPr>
                        <m:sepChr m:val=","/>
                        <m:ctrlPr>
                          <a:rPr lang="ar-AE" i="1"/>
                        </m:ctrlPr>
                      </m:dPr>
                      <m:e>
                        <m:sSup>
                          <m:sSupPr>
                            <m:ctrlPr>
                              <a:rPr lang="ar-AE" i="1"/>
                            </m:ctrlPr>
                          </m:sSupPr>
                          <m:e>
                            <m:r>
                              <a:rPr lang="ar-AE" i="1"/>
                              <m:t>𝑠</m:t>
                            </m:r>
                          </m:e>
                          <m:sup>
                            <m:r>
                              <a:rPr lang="ar-AE"/>
                              <m:t>′</m:t>
                            </m:r>
                          </m:sup>
                        </m:sSup>
                      </m:e>
                      <m:e>
                        <m:sSup>
                          <m:sSupPr>
                            <m:ctrlPr>
                              <a:rPr lang="ar-AE" i="1"/>
                            </m:ctrlPr>
                          </m:sSupPr>
                          <m:e>
                            <m:r>
                              <a:rPr lang="ar-AE" i="1"/>
                              <m:t>𝑎</m:t>
                            </m:r>
                          </m:e>
                          <m:sup>
                            <m:r>
                              <a:rPr lang="ar-AE"/>
                              <m:t>′</m:t>
                            </m:r>
                          </m:sup>
                        </m:sSup>
                      </m:e>
                    </m:d>
                  </m:oMath>
                </a14:m>
                <a:r>
                  <a:rPr lang="ar-AE" dirty="0"/>
                  <a:t>) </a:t>
                </a:r>
                <a:r>
                  <a:rPr lang="en-US" dirty="0"/>
                  <a:t>dependencies.</a:t>
                </a:r>
                <a:br>
                  <a:rPr lang="en-US" dirty="0"/>
                </a:br>
                <a:endParaRPr lang="en-US" dirty="0"/>
              </a:p>
              <a:p>
                <a:r>
                  <a:rPr lang="en-US" dirty="0"/>
                  <a:t>However, the </a:t>
                </a:r>
                <a:r>
                  <a:rPr lang="en-US" b="1" dirty="0"/>
                  <a:t>policy gradient theorem</a:t>
                </a:r>
                <a:r>
                  <a:rPr lang="en-US" dirty="0"/>
                  <a:t> proves that we do </a:t>
                </a:r>
                <a:r>
                  <a:rPr lang="en-US" b="1" dirty="0"/>
                  <a:t>not</a:t>
                </a:r>
                <a:r>
                  <a:rPr lang="en-US" dirty="0"/>
                  <a:t> need to compute </a:t>
                </a:r>
                <a14:m>
                  <m:oMath xmlns:m="http://schemas.openxmlformats.org/officeDocument/2006/math">
                    <m:sSub>
                      <m:sSubPr>
                        <m:ctrlPr>
                          <a:rPr lang="ar-AE"/>
                        </m:ctrlPr>
                      </m:sSubPr>
                      <m:e>
                        <m:r>
                          <m:rPr>
                            <m:sty m:val="p"/>
                          </m:rPr>
                          <a:rPr lang="ar-AE"/>
                          <m:t>∇</m:t>
                        </m:r>
                      </m:e>
                      <m:sub>
                        <m:r>
                          <a:rPr lang="ar-AE" i="1"/>
                          <m:t>𝜃</m:t>
                        </m:r>
                      </m:sub>
                    </m:sSub>
                    <m:sSup>
                      <m:sSupPr>
                        <m:ctrlPr>
                          <a:rPr lang="ar-AE" i="1"/>
                        </m:ctrlPr>
                      </m:sSupPr>
                      <m:e>
                        <m:r>
                          <a:rPr lang="ar-AE" i="1"/>
                          <m:t>𝑄</m:t>
                        </m:r>
                      </m:e>
                      <m:sup>
                        <m:sSub>
                          <m:sSubPr>
                            <m:ctrlPr>
                              <a:rPr lang="ar-AE" i="1"/>
                            </m:ctrlPr>
                          </m:sSubPr>
                          <m:e>
                            <m:r>
                              <a:rPr lang="ar-AE" i="1"/>
                              <m:t>𝜋</m:t>
                            </m:r>
                          </m:e>
                          <m:sub>
                            <m:r>
                              <a:rPr lang="ar-AE" i="1"/>
                              <m:t>𝜃</m:t>
                            </m:r>
                          </m:sub>
                        </m:sSub>
                      </m:sup>
                    </m:sSup>
                  </m:oMath>
                </a14:m>
                <a:r>
                  <a:rPr lang="en-US" dirty="0"/>
                  <a:t> explicitly — it cancels out due to the chain rule and the Markov property.</a:t>
                </a:r>
              </a:p>
            </p:txBody>
          </p:sp>
        </mc:Choice>
        <mc:Fallback>
          <p:sp>
            <p:nvSpPr>
              <p:cNvPr id="3" name="Content Placeholder 2">
                <a:extLst>
                  <a:ext uri="{FF2B5EF4-FFF2-40B4-BE49-F238E27FC236}">
                    <a16:creationId xmlns:a16="http://schemas.microsoft.com/office/drawing/2014/main" id="{27D88001-5947-BF61-377B-0FC4E5070D50}"/>
                  </a:ext>
                </a:extLst>
              </p:cNvPr>
              <p:cNvSpPr>
                <a:spLocks noGrp="1" noRot="1" noChangeAspect="1" noMove="1" noResize="1" noEditPoints="1" noAdjustHandles="1" noChangeArrowheads="1" noChangeShapeType="1" noTextEdit="1"/>
              </p:cNvSpPr>
              <p:nvPr>
                <p:ph idx="1"/>
              </p:nvPr>
            </p:nvSpPr>
            <p:spPr>
              <a:xfrm>
                <a:off x="478369" y="1213308"/>
                <a:ext cx="11473384" cy="5182444"/>
              </a:xfrm>
              <a:blipFill>
                <a:blip r:embed="rId2"/>
                <a:stretch>
                  <a:fillRect l="-1275" t="-2235" r="-531" b="-1882"/>
                </a:stretch>
              </a:blipFill>
            </p:spPr>
            <p:txBody>
              <a:bodyPr/>
              <a:lstStyle/>
              <a:p>
                <a:r>
                  <a:rPr lang="en-US">
                    <a:noFill/>
                  </a:rPr>
                  <a:t> </a:t>
                </a:r>
              </a:p>
            </p:txBody>
          </p:sp>
        </mc:Fallback>
      </mc:AlternateContent>
    </p:spTree>
    <p:extLst>
      <p:ext uri="{BB962C8B-B14F-4D97-AF65-F5344CB8AC3E}">
        <p14:creationId xmlns:p14="http://schemas.microsoft.com/office/powerpoint/2010/main" val="4022548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DA33-5F4C-4573-E38A-4F1A858B9B28}"/>
              </a:ext>
            </a:extLst>
          </p:cNvPr>
          <p:cNvSpPr>
            <a:spLocks noGrp="1"/>
          </p:cNvSpPr>
          <p:nvPr>
            <p:ph type="title"/>
          </p:nvPr>
        </p:nvSpPr>
        <p:spPr>
          <a:xfrm>
            <a:off x="478369" y="144001"/>
            <a:ext cx="10580156" cy="966272"/>
          </a:xfrm>
        </p:spPr>
        <p:txBody>
          <a:bodyPr/>
          <a:lstStyle/>
          <a:p>
            <a:r>
              <a:rPr lang="en-US" dirty="0"/>
              <a:t>Policy Gradient Optimization – Final Simplified Gradient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D059F-F959-8BA0-2F3C-1447814CB91B}"/>
                  </a:ext>
                </a:extLst>
              </p:cNvPr>
              <p:cNvSpPr>
                <a:spLocks noGrp="1"/>
              </p:cNvSpPr>
              <p:nvPr>
                <p:ph idx="1"/>
              </p:nvPr>
            </p:nvSpPr>
            <p:spPr>
              <a:xfrm>
                <a:off x="478369" y="1213308"/>
                <a:ext cx="11473384" cy="3348609"/>
              </a:xfrm>
            </p:spPr>
            <p:txBody>
              <a:bodyPr/>
              <a:lstStyle/>
              <a:p>
                <a:endParaRPr lang="en-US" dirty="0"/>
              </a:p>
              <a:p>
                <a:endParaRPr lang="en-US" dirty="0"/>
              </a:p>
              <a:p>
                <a:r>
                  <a:rPr lang="en-US" dirty="0"/>
                  <a:t>Thus, the </a:t>
                </a:r>
                <a:r>
                  <a:rPr lang="en-US" b="1" dirty="0"/>
                  <a:t>final form</a:t>
                </a:r>
                <a:r>
                  <a:rPr lang="en-US" dirty="0"/>
                  <a:t> of the gradient is:</a:t>
                </a:r>
              </a:p>
              <a:p>
                <a14:m>
                  <m:oMathPara xmlns:m="http://schemas.openxmlformats.org/officeDocument/2006/math">
                    <m:oMathParaPr>
                      <m:jc m:val="centerGroup"/>
                    </m:oMathParaPr>
                    <m:oMath xmlns:m="http://schemas.openxmlformats.org/officeDocument/2006/math">
                      <m:borderBox>
                        <m:borderBoxPr>
                          <m:ctrlPr>
                            <a:rPr lang="ar-AE"/>
                          </m:ctrlPr>
                        </m:borderBoxPr>
                        <m:e>
                          <m:sSub>
                            <m:sSubPr>
                              <m:ctrlPr>
                                <a:rPr lang="ar-AE"/>
                              </m:ctrlPr>
                            </m:sSubPr>
                            <m:e>
                              <m:r>
                                <m:rPr>
                                  <m:sty m:val="p"/>
                                </m:rPr>
                                <a:rPr lang="ar-AE"/>
                                <m:t>∇</m:t>
                              </m:r>
                            </m:e>
                            <m:sub>
                              <m:r>
                                <a:rPr lang="ar-AE" i="1"/>
                                <m:t>𝜃</m:t>
                              </m:r>
                            </m:sub>
                          </m:sSub>
                          <m:r>
                            <a:rPr lang="ar-AE" i="1"/>
                            <m:t>𝐽</m:t>
                          </m:r>
                          <m:d>
                            <m:dPr>
                              <m:ctrlPr>
                                <a:rPr lang="ar-AE" i="1"/>
                              </m:ctrlPr>
                            </m:dPr>
                            <m:e>
                              <m:r>
                                <a:rPr lang="ar-AE" i="1"/>
                                <m:t>𝜃</m:t>
                              </m:r>
                            </m:e>
                          </m:d>
                          <m:r>
                            <a:rPr lang="ar-AE"/>
                            <m:t>=</m:t>
                          </m:r>
                          <m:sSub>
                            <m:sSubPr>
                              <m:ctrlPr>
                                <a:rPr lang="ar-AE" i="1"/>
                              </m:ctrlPr>
                            </m:sSubPr>
                            <m:e>
                              <m:r>
                                <a:rPr lang="ar-AE"/>
                                <m:t>𝔼</m:t>
                              </m:r>
                            </m:e>
                            <m:sub>
                              <m:sSub>
                                <m:sSubPr>
                                  <m:ctrlPr>
                                    <a:rPr lang="ar-AE" i="1"/>
                                  </m:ctrlPr>
                                </m:sSubPr>
                                <m:e>
                                  <m:r>
                                    <a:rPr lang="ar-AE" i="1"/>
                                    <m:t>𝜋</m:t>
                                  </m:r>
                                </m:e>
                                <m:sub>
                                  <m:r>
                                    <a:rPr lang="ar-AE" i="1"/>
                                    <m:t>𝜃</m:t>
                                  </m:r>
                                </m:sub>
                              </m:sSub>
                            </m:sub>
                          </m:sSub>
                          <m:r>
                            <a:rPr lang="ar-AE"/>
                            <m:t>[</m:t>
                          </m:r>
                          <m:sSub>
                            <m:sSubPr>
                              <m:ctrlPr>
                                <a:rPr lang="ar-AE" i="1"/>
                              </m:ctrlPr>
                            </m:sSubPr>
                            <m:e>
                              <m:r>
                                <m:rPr>
                                  <m:sty m:val="p"/>
                                </m:rPr>
                                <a:rPr lang="ar-AE"/>
                                <m:t>∇</m:t>
                              </m:r>
                            </m:e>
                            <m:sub>
                              <m:r>
                                <a:rPr lang="ar-AE" i="1"/>
                                <m:t>𝜃</m:t>
                              </m:r>
                            </m:sub>
                          </m:sSub>
                          <m:func>
                            <m:funcPr>
                              <m:ctrlPr>
                                <a:rPr lang="ar-AE" i="1"/>
                              </m:ctrlPr>
                            </m:funcPr>
                            <m:fName>
                              <m:r>
                                <m:rPr>
                                  <m:sty m:val="p"/>
                                </m:rPr>
                                <a:rPr lang="en-US"/>
                                <m:t>log</m:t>
                              </m:r>
                            </m:fName>
                            <m:e>
                              <m:sSub>
                                <m:sSubPr>
                                  <m:ctrlPr>
                                    <a:rPr lang="ar-AE" i="1"/>
                                  </m:ctrlPr>
                                </m:sSubPr>
                                <m:e>
                                  <m:r>
                                    <a:rPr lang="ar-AE" i="1"/>
                                    <m:t>𝜋</m:t>
                                  </m:r>
                                </m:e>
                                <m:sub>
                                  <m:r>
                                    <a:rPr lang="ar-AE" i="1"/>
                                    <m:t>𝜃</m:t>
                                  </m:r>
                                </m:sub>
                              </m:sSub>
                            </m:e>
                          </m:func>
                          <m:d>
                            <m:dPr>
                              <m:ctrlPr>
                                <a:rPr lang="ar-AE" i="1"/>
                              </m:ctrlPr>
                            </m:dPr>
                            <m:e>
                              <m:r>
                                <a:rPr lang="ar-AE" i="1"/>
                                <m:t>𝑎</m:t>
                              </m:r>
                              <m:r>
                                <a:rPr lang="ar-AE"/>
                                <m:t>∣</m:t>
                              </m:r>
                              <m:r>
                                <a:rPr lang="ar-AE" i="1"/>
                                <m:t>𝑠</m:t>
                              </m:r>
                            </m:e>
                          </m:d>
                          <m:r>
                            <m:rPr>
                              <m:nor/>
                            </m:rPr>
                            <a:rPr lang="ar-AE" i="1"/>
                            <m:t> </m:t>
                          </m:r>
                          <m:sSup>
                            <m:sSupPr>
                              <m:ctrlPr>
                                <a:rPr lang="ar-AE" i="1"/>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r>
                            <a:rPr lang="ar-AE"/>
                            <m:t>]</m:t>
                          </m:r>
                        </m:e>
                      </m:borderBox>
                    </m:oMath>
                  </m:oMathPara>
                </a14:m>
                <a:endParaRPr lang="ar-AE" b="0" dirty="0"/>
              </a:p>
              <a:p>
                <a:endParaRPr lang="en-US" dirty="0"/>
              </a:p>
              <a:p>
                <a:r>
                  <a:rPr lang="en-US" dirty="0"/>
                  <a:t>Or equivalently, using the </a:t>
                </a:r>
                <a:r>
                  <a:rPr lang="en-US" b="1" dirty="0"/>
                  <a:t>advantage function</a:t>
                </a:r>
                <a:r>
                  <a:rPr lang="en-US" dirty="0"/>
                  <a:t> </a:t>
                </a:r>
                <a14:m>
                  <m:oMath xmlns:m="http://schemas.openxmlformats.org/officeDocument/2006/math">
                    <m:sSup>
                      <m:sSupPr>
                        <m:ctrlPr>
                          <a:rPr lang="ar-AE"/>
                        </m:ctrlPr>
                      </m:sSupPr>
                      <m:e>
                        <m:r>
                          <a:rPr lang="ar-AE" i="1"/>
                          <m:t>𝐴</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r>
                      <a:rPr lang="ar-AE"/>
                      <m:t>=</m:t>
                    </m:r>
                    <m:sSup>
                      <m:sSupPr>
                        <m:ctrlPr>
                          <a:rPr lang="ar-AE" i="1"/>
                        </m:ctrlPr>
                      </m:sSupPr>
                      <m:e>
                        <m:r>
                          <a:rPr lang="ar-AE" i="1"/>
                          <m:t>𝑄</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r>
                      <a:rPr lang="ar-AE"/>
                      <m:t>−</m:t>
                    </m:r>
                    <m:sSup>
                      <m:sSupPr>
                        <m:ctrlPr>
                          <a:rPr lang="ar-AE" i="1"/>
                        </m:ctrlPr>
                      </m:sSupPr>
                      <m:e>
                        <m:r>
                          <a:rPr lang="ar-AE" i="1"/>
                          <m:t>𝑉</m:t>
                        </m:r>
                      </m:e>
                      <m:sup>
                        <m:sSub>
                          <m:sSubPr>
                            <m:ctrlPr>
                              <a:rPr lang="ar-AE" i="1"/>
                            </m:ctrlPr>
                          </m:sSubPr>
                          <m:e>
                            <m:r>
                              <a:rPr lang="ar-AE" i="1"/>
                              <m:t>𝜋</m:t>
                            </m:r>
                          </m:e>
                          <m:sub>
                            <m:r>
                              <a:rPr lang="ar-AE" i="1"/>
                              <m:t>𝜃</m:t>
                            </m:r>
                          </m:sub>
                        </m:sSub>
                      </m:sup>
                    </m:sSup>
                    <m:d>
                      <m:dPr>
                        <m:ctrlPr>
                          <a:rPr lang="ar-AE" i="1"/>
                        </m:ctrlPr>
                      </m:dPr>
                      <m:e>
                        <m:r>
                          <a:rPr lang="ar-AE" i="1"/>
                          <m:t>𝑠</m:t>
                        </m:r>
                      </m:e>
                    </m:d>
                  </m:oMath>
                </a14:m>
                <a:r>
                  <a:rPr lang="ar-AE" dirty="0"/>
                  <a:t>:</a:t>
                </a:r>
              </a:p>
              <a:p>
                <a14:m>
                  <m:oMathPara xmlns:m="http://schemas.openxmlformats.org/officeDocument/2006/math">
                    <m:oMathParaPr>
                      <m:jc m:val="centerGroup"/>
                    </m:oMathParaPr>
                    <m:oMath xmlns:m="http://schemas.openxmlformats.org/officeDocument/2006/math">
                      <m:sSub>
                        <m:sSubPr>
                          <m:ctrlPr>
                            <a:rPr lang="ar-AE"/>
                          </m:ctrlPr>
                        </m:sSubPr>
                        <m:e>
                          <m:r>
                            <m:rPr>
                              <m:sty m:val="p"/>
                            </m:rPr>
                            <a:rPr lang="ar-AE"/>
                            <m:t>∇</m:t>
                          </m:r>
                        </m:e>
                        <m:sub>
                          <m:r>
                            <a:rPr lang="ar-AE" i="1"/>
                            <m:t>𝜃</m:t>
                          </m:r>
                        </m:sub>
                      </m:sSub>
                      <m:r>
                        <a:rPr lang="ar-AE" i="1"/>
                        <m:t>𝐽</m:t>
                      </m:r>
                      <m:d>
                        <m:dPr>
                          <m:ctrlPr>
                            <a:rPr lang="ar-AE" i="1"/>
                          </m:ctrlPr>
                        </m:dPr>
                        <m:e>
                          <m:r>
                            <a:rPr lang="ar-AE" i="1"/>
                            <m:t>𝜃</m:t>
                          </m:r>
                        </m:e>
                      </m:d>
                      <m:r>
                        <a:rPr lang="ar-AE"/>
                        <m:t>=</m:t>
                      </m:r>
                      <m:sSub>
                        <m:sSubPr>
                          <m:ctrlPr>
                            <a:rPr lang="ar-AE" i="1"/>
                          </m:ctrlPr>
                        </m:sSubPr>
                        <m:e>
                          <m:r>
                            <a:rPr lang="ar-AE"/>
                            <m:t>𝔼</m:t>
                          </m:r>
                        </m:e>
                        <m:sub>
                          <m:sSub>
                            <m:sSubPr>
                              <m:ctrlPr>
                                <a:rPr lang="ar-AE" i="1"/>
                              </m:ctrlPr>
                            </m:sSubPr>
                            <m:e>
                              <m:r>
                                <a:rPr lang="ar-AE" i="1"/>
                                <m:t>𝜋</m:t>
                              </m:r>
                            </m:e>
                            <m:sub>
                              <m:r>
                                <a:rPr lang="ar-AE" i="1"/>
                                <m:t>𝜃</m:t>
                              </m:r>
                            </m:sub>
                          </m:sSub>
                        </m:sub>
                      </m:sSub>
                      <m:r>
                        <a:rPr lang="ar-AE"/>
                        <m:t>[</m:t>
                      </m:r>
                      <m:sSub>
                        <m:sSubPr>
                          <m:ctrlPr>
                            <a:rPr lang="ar-AE" i="1"/>
                          </m:ctrlPr>
                        </m:sSubPr>
                        <m:e>
                          <m:r>
                            <m:rPr>
                              <m:sty m:val="p"/>
                            </m:rPr>
                            <a:rPr lang="ar-AE"/>
                            <m:t>∇</m:t>
                          </m:r>
                        </m:e>
                        <m:sub>
                          <m:r>
                            <a:rPr lang="ar-AE" i="1"/>
                            <m:t>𝜃</m:t>
                          </m:r>
                        </m:sub>
                      </m:sSub>
                      <m:func>
                        <m:funcPr>
                          <m:ctrlPr>
                            <a:rPr lang="ar-AE" i="1"/>
                          </m:ctrlPr>
                        </m:funcPr>
                        <m:fName>
                          <m:r>
                            <m:rPr>
                              <m:sty m:val="p"/>
                            </m:rPr>
                            <a:rPr lang="en-US"/>
                            <m:t>log</m:t>
                          </m:r>
                        </m:fName>
                        <m:e>
                          <m:sSub>
                            <m:sSubPr>
                              <m:ctrlPr>
                                <a:rPr lang="ar-AE" i="1"/>
                              </m:ctrlPr>
                            </m:sSubPr>
                            <m:e>
                              <m:r>
                                <a:rPr lang="ar-AE" i="1"/>
                                <m:t>𝜋</m:t>
                              </m:r>
                            </m:e>
                            <m:sub>
                              <m:r>
                                <a:rPr lang="ar-AE" i="1"/>
                                <m:t>𝜃</m:t>
                              </m:r>
                            </m:sub>
                          </m:sSub>
                        </m:e>
                      </m:func>
                      <m:d>
                        <m:dPr>
                          <m:ctrlPr>
                            <a:rPr lang="ar-AE" i="1"/>
                          </m:ctrlPr>
                        </m:dPr>
                        <m:e>
                          <m:r>
                            <a:rPr lang="ar-AE" i="1"/>
                            <m:t>𝑎</m:t>
                          </m:r>
                          <m:r>
                            <a:rPr lang="ar-AE"/>
                            <m:t>∣</m:t>
                          </m:r>
                          <m:r>
                            <a:rPr lang="ar-AE" i="1"/>
                            <m:t>𝑠</m:t>
                          </m:r>
                        </m:e>
                      </m:d>
                      <m:r>
                        <m:rPr>
                          <m:nor/>
                        </m:rPr>
                        <a:rPr lang="ar-AE" i="1"/>
                        <m:t> </m:t>
                      </m:r>
                      <m:sSup>
                        <m:sSupPr>
                          <m:ctrlPr>
                            <a:rPr lang="ar-AE" i="1"/>
                          </m:ctrlPr>
                        </m:sSupPr>
                        <m:e>
                          <m:r>
                            <a:rPr lang="ar-AE" i="1"/>
                            <m:t>𝐴</m:t>
                          </m:r>
                        </m:e>
                        <m:sup>
                          <m:sSub>
                            <m:sSubPr>
                              <m:ctrlPr>
                                <a:rPr lang="ar-AE" i="1"/>
                              </m:ctrlPr>
                            </m:sSubPr>
                            <m:e>
                              <m:r>
                                <a:rPr lang="ar-AE" i="1"/>
                                <m:t>𝜋</m:t>
                              </m:r>
                            </m:e>
                            <m:sub>
                              <m:r>
                                <a:rPr lang="ar-AE" i="1"/>
                                <m:t>𝜃</m:t>
                              </m:r>
                            </m:sub>
                          </m:sSub>
                        </m:sup>
                      </m:sSup>
                      <m:d>
                        <m:dPr>
                          <m:sepChr m:val=","/>
                          <m:ctrlPr>
                            <a:rPr lang="ar-AE" i="1"/>
                          </m:ctrlPr>
                        </m:dPr>
                        <m:e>
                          <m:r>
                            <a:rPr lang="ar-AE" i="1"/>
                            <m:t>𝑠</m:t>
                          </m:r>
                        </m:e>
                        <m:e>
                          <m:r>
                            <a:rPr lang="ar-AE" i="1"/>
                            <m:t>𝑎</m:t>
                          </m:r>
                        </m:e>
                      </m:d>
                      <m:r>
                        <a:rPr lang="ar-AE"/>
                        <m:t>]</m:t>
                      </m:r>
                    </m:oMath>
                  </m:oMathPara>
                </a14:m>
                <a:endParaRPr lang="ar-AE" b="0" dirty="0"/>
              </a:p>
              <a:p>
                <a:endParaRPr lang="en-US" dirty="0"/>
              </a:p>
            </p:txBody>
          </p:sp>
        </mc:Choice>
        <mc:Fallback>
          <p:sp>
            <p:nvSpPr>
              <p:cNvPr id="3" name="Content Placeholder 2">
                <a:extLst>
                  <a:ext uri="{FF2B5EF4-FFF2-40B4-BE49-F238E27FC236}">
                    <a16:creationId xmlns:a16="http://schemas.microsoft.com/office/drawing/2014/main" id="{13FD059F-F959-8BA0-2F3C-1447814CB91B}"/>
                  </a:ext>
                </a:extLst>
              </p:cNvPr>
              <p:cNvSpPr>
                <a:spLocks noGrp="1" noRot="1" noChangeAspect="1" noMove="1" noResize="1" noEditPoints="1" noAdjustHandles="1" noChangeArrowheads="1" noChangeShapeType="1" noTextEdit="1"/>
              </p:cNvSpPr>
              <p:nvPr>
                <p:ph idx="1"/>
              </p:nvPr>
            </p:nvSpPr>
            <p:spPr>
              <a:xfrm>
                <a:off x="478369" y="1213308"/>
                <a:ext cx="11473384" cy="3348609"/>
              </a:xfrm>
              <a:blipFill>
                <a:blip r:embed="rId2"/>
                <a:stretch>
                  <a:fillRect l="-1275"/>
                </a:stretch>
              </a:blipFill>
            </p:spPr>
            <p:txBody>
              <a:bodyPr/>
              <a:lstStyle/>
              <a:p>
                <a:r>
                  <a:rPr lang="en-US">
                    <a:noFill/>
                  </a:rPr>
                  <a:t> </a:t>
                </a:r>
              </a:p>
            </p:txBody>
          </p:sp>
        </mc:Fallback>
      </mc:AlternateContent>
    </p:spTree>
    <p:extLst>
      <p:ext uri="{BB962C8B-B14F-4D97-AF65-F5344CB8AC3E}">
        <p14:creationId xmlns:p14="http://schemas.microsoft.com/office/powerpoint/2010/main" val="4183912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27C0-5240-6FD2-ECBA-EDCC190A92B3}"/>
              </a:ext>
            </a:extLst>
          </p:cNvPr>
          <p:cNvSpPr>
            <a:spLocks noGrp="1"/>
          </p:cNvSpPr>
          <p:nvPr>
            <p:ph type="title"/>
          </p:nvPr>
        </p:nvSpPr>
        <p:spPr>
          <a:xfrm>
            <a:off x="831850" y="1647080"/>
            <a:ext cx="10515600" cy="2915395"/>
          </a:xfrm>
        </p:spPr>
        <p:txBody>
          <a:bodyPr/>
          <a:lstStyle/>
          <a:p>
            <a:r>
              <a:rPr lang="pt-BR" dirty="0" err="1"/>
              <a:t>Applying</a:t>
            </a:r>
            <a:r>
              <a:rPr lang="pt-BR" dirty="0"/>
              <a:t> the </a:t>
            </a:r>
            <a:r>
              <a:rPr lang="pt-BR" dirty="0" err="1"/>
              <a:t>math</a:t>
            </a:r>
            <a:r>
              <a:rPr lang="pt-BR" dirty="0"/>
              <a:t> to </a:t>
            </a:r>
            <a:br>
              <a:rPr lang="pt-BR" dirty="0"/>
            </a:br>
            <a:r>
              <a:rPr lang="pt-BR" dirty="0"/>
              <a:t>DQN – </a:t>
            </a:r>
            <a:br>
              <a:rPr lang="pt-BR" dirty="0"/>
            </a:br>
            <a:r>
              <a:rPr lang="pt-BR" dirty="0" err="1"/>
              <a:t>Deep</a:t>
            </a:r>
            <a:r>
              <a:rPr lang="pt-BR" dirty="0"/>
              <a:t> </a:t>
            </a:r>
            <a:r>
              <a:rPr lang="pt-BR" dirty="0" err="1"/>
              <a:t>Q-Learning</a:t>
            </a:r>
            <a:endParaRPr lang="en-US" dirty="0"/>
          </a:p>
        </p:txBody>
      </p:sp>
      <p:sp>
        <p:nvSpPr>
          <p:cNvPr id="4" name="Text Placeholder 3">
            <a:extLst>
              <a:ext uri="{FF2B5EF4-FFF2-40B4-BE49-F238E27FC236}">
                <a16:creationId xmlns:a16="http://schemas.microsoft.com/office/drawing/2014/main" id="{909BA35A-AAB2-3745-5D1E-8022103C51A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1279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8558-99F2-6520-4961-C7B0A62ED81D}"/>
              </a:ext>
            </a:extLst>
          </p:cNvPr>
          <p:cNvSpPr>
            <a:spLocks noGrp="1"/>
          </p:cNvSpPr>
          <p:nvPr>
            <p:ph type="title"/>
          </p:nvPr>
        </p:nvSpPr>
        <p:spPr/>
        <p:txBody>
          <a:bodyPr/>
          <a:lstStyle/>
          <a:p>
            <a:r>
              <a:rPr lang="en-US" dirty="0"/>
              <a:t>Deep Q-learning - DQN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28951C-D4B5-3DDA-C351-32C1BD29D21F}"/>
                  </a:ext>
                </a:extLst>
              </p:cNvPr>
              <p:cNvSpPr>
                <a:spLocks noGrp="1"/>
              </p:cNvSpPr>
              <p:nvPr>
                <p:ph idx="1"/>
              </p:nvPr>
            </p:nvSpPr>
            <p:spPr>
              <a:xfrm>
                <a:off x="478369" y="1213308"/>
                <a:ext cx="11473384" cy="2399631"/>
              </a:xfrm>
            </p:spPr>
            <p:txBody>
              <a:bodyPr/>
              <a:lstStyle/>
              <a:p>
                <a:r>
                  <a:rPr lang="en-US" b="1" dirty="0"/>
                  <a:t>Q-Learning Objective</a:t>
                </a:r>
              </a:p>
              <a:p>
                <a:r>
                  <a:rPr lang="en-US" dirty="0"/>
                  <a:t>In standard </a:t>
                </a:r>
                <a:r>
                  <a:rPr lang="en-US" b="1" dirty="0"/>
                  <a:t>Q-learning</a:t>
                </a:r>
                <a:r>
                  <a:rPr lang="en-US" dirty="0"/>
                  <a:t>, the goal is to approximate the </a:t>
                </a:r>
                <a:r>
                  <a:rPr lang="en-US" b="1" dirty="0"/>
                  <a:t>optimal action-value function</a:t>
                </a:r>
                <a:r>
                  <a:rPr lang="en-US" dirty="0"/>
                  <a:t>:</a:t>
                </a:r>
              </a:p>
              <a:p>
                <a14:m>
                  <m:oMathPara xmlns:m="http://schemas.openxmlformats.org/officeDocument/2006/math">
                    <m:oMathParaPr>
                      <m:jc m:val="centerGroup"/>
                    </m:oMathParaPr>
                    <m:oMath xmlns:m="http://schemas.openxmlformats.org/officeDocument/2006/math">
                      <m:sSup>
                        <m:sSupPr>
                          <m:ctrlPr>
                            <a:rPr lang="ar-AE"/>
                          </m:ctrlPr>
                        </m:sSupPr>
                        <m:e>
                          <m:r>
                            <a:rPr lang="ar-AE" i="1"/>
                            <m:t>𝑄</m:t>
                          </m:r>
                        </m:e>
                        <m:sup>
                          <m:r>
                            <a:rPr lang="ar-AE"/>
                            <m:t>∗</m:t>
                          </m:r>
                        </m:sup>
                      </m:sSup>
                      <m:d>
                        <m:dPr>
                          <m:sepChr m:val=","/>
                          <m:ctrlPr>
                            <a:rPr lang="ar-AE" i="1"/>
                          </m:ctrlPr>
                        </m:dPr>
                        <m:e>
                          <m:r>
                            <a:rPr lang="ar-AE" i="1"/>
                            <m:t>𝑠</m:t>
                          </m:r>
                        </m:e>
                        <m:e>
                          <m:r>
                            <a:rPr lang="ar-AE" i="1"/>
                            <m:t>𝑎</m:t>
                          </m:r>
                        </m:e>
                      </m:d>
                      <m:r>
                        <a:rPr lang="ar-AE"/>
                        <m:t>=</m:t>
                      </m:r>
                      <m:r>
                        <a:rPr lang="ar-AE"/>
                        <m:t>𝔼</m:t>
                      </m:r>
                      <m:r>
                        <a:rPr lang="ar-AE"/>
                        <m:t>[</m:t>
                      </m:r>
                      <m:sSub>
                        <m:sSubPr>
                          <m:ctrlPr>
                            <a:rPr lang="ar-AE" i="1"/>
                          </m:ctrlPr>
                        </m:sSubPr>
                        <m:e>
                          <m:r>
                            <a:rPr lang="ar-AE" i="1"/>
                            <m:t>𝑟</m:t>
                          </m:r>
                        </m:e>
                        <m:sub>
                          <m:r>
                            <a:rPr lang="ar-AE" i="1"/>
                            <m:t>𝑡</m:t>
                          </m:r>
                        </m:sub>
                      </m:sSub>
                      <m:r>
                        <a:rPr lang="ar-AE"/>
                        <m:t>+</m:t>
                      </m:r>
                      <m:r>
                        <a:rPr lang="ar-AE" i="1"/>
                        <m:t>𝛾</m:t>
                      </m:r>
                      <m:limLow>
                        <m:limLowPr>
                          <m:ctrlPr>
                            <a:rPr lang="ar-AE" i="1"/>
                          </m:ctrlPr>
                        </m:limLowPr>
                        <m:e>
                          <m:func>
                            <m:funcPr>
                              <m:ctrlPr>
                                <a:rPr lang="ar-AE" i="1"/>
                              </m:ctrlPr>
                            </m:funcPr>
                            <m:fName>
                              <m:r>
                                <m:rPr>
                                  <m:sty m:val="p"/>
                                </m:rPr>
                                <a:rPr lang="en-US"/>
                                <m:t>max</m:t>
                              </m:r>
                            </m:fName>
                            <m:e/>
                          </m:func>
                        </m:e>
                        <m:lim>
                          <m:sSup>
                            <m:sSupPr>
                              <m:ctrlPr>
                                <a:rPr lang="ar-AE" i="1"/>
                              </m:ctrlPr>
                            </m:sSupPr>
                            <m:e>
                              <m:r>
                                <a:rPr lang="ar-AE" i="1"/>
                                <m:t>𝑎</m:t>
                              </m:r>
                            </m:e>
                            <m:sup>
                              <m:r>
                                <a:rPr lang="ar-AE"/>
                                <m:t>′</m:t>
                              </m:r>
                            </m:sup>
                          </m:sSup>
                        </m:lim>
                      </m:limLow>
                      <m:sSup>
                        <m:sSupPr>
                          <m:ctrlPr>
                            <a:rPr lang="ar-AE" i="1"/>
                          </m:ctrlPr>
                        </m:sSupPr>
                        <m:e>
                          <m:r>
                            <a:rPr lang="ar-AE" i="1"/>
                            <m:t>𝑄</m:t>
                          </m:r>
                        </m:e>
                        <m:sup>
                          <m:r>
                            <a:rPr lang="ar-AE"/>
                            <m:t>∗</m:t>
                          </m:r>
                        </m:sup>
                      </m:sSup>
                      <m:d>
                        <m:dPr>
                          <m:sepChr m:val=","/>
                          <m:ctrlPr>
                            <a:rPr lang="ar-AE" i="1"/>
                          </m:ctrlPr>
                        </m:dPr>
                        <m:e>
                          <m:sSup>
                            <m:sSupPr>
                              <m:ctrlPr>
                                <a:rPr lang="ar-AE" i="1"/>
                              </m:ctrlPr>
                            </m:sSupPr>
                            <m:e>
                              <m:r>
                                <a:rPr lang="ar-AE" i="1"/>
                                <m:t>𝑠</m:t>
                              </m:r>
                            </m:e>
                            <m:sup>
                              <m:r>
                                <a:rPr lang="ar-AE"/>
                                <m:t>′</m:t>
                              </m:r>
                            </m:sup>
                          </m:sSup>
                        </m:e>
                        <m:e>
                          <m:sSup>
                            <m:sSupPr>
                              <m:ctrlPr>
                                <a:rPr lang="ar-AE" i="1"/>
                              </m:ctrlPr>
                            </m:sSupPr>
                            <m:e>
                              <m:r>
                                <a:rPr lang="ar-AE" i="1"/>
                                <m:t>𝑎</m:t>
                              </m:r>
                            </m:e>
                            <m:sup>
                              <m:r>
                                <a:rPr lang="ar-AE"/>
                                <m:t>′</m:t>
                              </m:r>
                            </m:sup>
                          </m:sSup>
                        </m:e>
                      </m:d>
                      <m:r>
                        <m:rPr>
                          <m:nor/>
                        </m:rPr>
                        <a:rPr lang="ar-AE" i="1"/>
                        <m:t> </m:t>
                      </m:r>
                      <m:r>
                        <a:rPr lang="ar-AE"/>
                        <m:t>∣</m:t>
                      </m:r>
                      <m:r>
                        <m:rPr>
                          <m:nor/>
                        </m:rPr>
                        <a:rPr lang="ar-AE" i="1"/>
                        <m:t> </m:t>
                      </m:r>
                      <m:r>
                        <a:rPr lang="ar-AE" i="1"/>
                        <m:t>𝑠</m:t>
                      </m:r>
                      <m:r>
                        <a:rPr lang="ar-AE"/>
                        <m:t>,</m:t>
                      </m:r>
                      <m:r>
                        <a:rPr lang="ar-AE" i="1"/>
                        <m:t>𝑎</m:t>
                      </m:r>
                      <m:r>
                        <a:rPr lang="ar-AE"/>
                        <m:t>]</m:t>
                      </m:r>
                    </m:oMath>
                  </m:oMathPara>
                </a14:m>
                <a:endParaRPr lang="ar-AE" b="0" dirty="0"/>
              </a:p>
              <a:p>
                <a:r>
                  <a:rPr lang="en-US" dirty="0"/>
                  <a:t>DQN parameterizes the Q-function with a </a:t>
                </a:r>
                <a:r>
                  <a:rPr lang="en-US" b="1" dirty="0"/>
                  <a:t>neural network</a:t>
                </a:r>
                <a:r>
                  <a:rPr lang="en-US" dirty="0"/>
                  <a:t> </a:t>
                </a:r>
                <a14:m>
                  <m:oMath xmlns:m="http://schemas.openxmlformats.org/officeDocument/2006/math">
                    <m:r>
                      <a:rPr lang="en-US" i="1"/>
                      <m:t>𝑄</m:t>
                    </m:r>
                    <m:d>
                      <m:dPr>
                        <m:sepChr m:val=","/>
                        <m:ctrlPr>
                          <a:rPr lang="ar-AE" i="1"/>
                        </m:ctrlPr>
                      </m:dPr>
                      <m:e>
                        <m:r>
                          <a:rPr lang="ar-AE" i="1"/>
                          <m:t>𝑠</m:t>
                        </m:r>
                      </m:e>
                      <m:e>
                        <m:r>
                          <a:rPr lang="ar-AE" i="1"/>
                          <m:t>𝑎</m:t>
                        </m:r>
                      </m:e>
                      <m:e>
                        <m:r>
                          <a:rPr lang="ar-AE" i="1"/>
                          <m:t>𝜃</m:t>
                        </m:r>
                      </m:e>
                    </m:d>
                  </m:oMath>
                </a14:m>
                <a:r>
                  <a:rPr lang="ar-AE" dirty="0"/>
                  <a:t>, </a:t>
                </a:r>
                <a:r>
                  <a:rPr lang="en-US" dirty="0"/>
                  <a:t>where </a:t>
                </a:r>
                <a14:m>
                  <m:oMath xmlns:m="http://schemas.openxmlformats.org/officeDocument/2006/math">
                    <m:r>
                      <a:rPr lang="en-US" i="1"/>
                      <m:t>𝜃</m:t>
                    </m:r>
                  </m:oMath>
                </a14:m>
                <a:r>
                  <a:rPr lang="en-US" dirty="0"/>
                  <a:t>are the learnable weights.</a:t>
                </a:r>
              </a:p>
              <a:p>
                <a:endParaRPr lang="en-US" dirty="0"/>
              </a:p>
            </p:txBody>
          </p:sp>
        </mc:Choice>
        <mc:Fallback>
          <p:sp>
            <p:nvSpPr>
              <p:cNvPr id="3" name="Content Placeholder 2">
                <a:extLst>
                  <a:ext uri="{FF2B5EF4-FFF2-40B4-BE49-F238E27FC236}">
                    <a16:creationId xmlns:a16="http://schemas.microsoft.com/office/drawing/2014/main" id="{2328951C-D4B5-3DDA-C351-32C1BD29D21F}"/>
                  </a:ext>
                </a:extLst>
              </p:cNvPr>
              <p:cNvSpPr>
                <a:spLocks noGrp="1" noRot="1" noChangeAspect="1" noMove="1" noResize="1" noEditPoints="1" noAdjustHandles="1" noChangeArrowheads="1" noChangeShapeType="1" noTextEdit="1"/>
              </p:cNvSpPr>
              <p:nvPr>
                <p:ph idx="1"/>
              </p:nvPr>
            </p:nvSpPr>
            <p:spPr>
              <a:xfrm>
                <a:off x="478369" y="1213308"/>
                <a:ext cx="11473384" cy="2399631"/>
              </a:xfrm>
              <a:blipFill>
                <a:blip r:embed="rId2"/>
                <a:stretch>
                  <a:fillRect l="-1275" t="-2284"/>
                </a:stretch>
              </a:blipFill>
            </p:spPr>
            <p:txBody>
              <a:bodyPr/>
              <a:lstStyle/>
              <a:p>
                <a:r>
                  <a:rPr lang="en-US">
                    <a:noFill/>
                  </a:rPr>
                  <a:t> </a:t>
                </a:r>
              </a:p>
            </p:txBody>
          </p:sp>
        </mc:Fallback>
      </mc:AlternateContent>
    </p:spTree>
    <p:extLst>
      <p:ext uri="{BB962C8B-B14F-4D97-AF65-F5344CB8AC3E}">
        <p14:creationId xmlns:p14="http://schemas.microsoft.com/office/powerpoint/2010/main" val="3632798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77021-7F6F-DBFE-8ED8-3B8D07A499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D9B59-2FC6-2D72-65D4-8D78730D9680}"/>
              </a:ext>
            </a:extLst>
          </p:cNvPr>
          <p:cNvSpPr>
            <a:spLocks noGrp="1"/>
          </p:cNvSpPr>
          <p:nvPr>
            <p:ph type="title"/>
          </p:nvPr>
        </p:nvSpPr>
        <p:spPr/>
        <p:txBody>
          <a:bodyPr/>
          <a:lstStyle/>
          <a:p>
            <a:r>
              <a:rPr lang="en-US" dirty="0"/>
              <a:t>Deep Q-learning - DQN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7DA742-A7CD-91EF-9C9C-3AAFD312DF43}"/>
                  </a:ext>
                </a:extLst>
              </p:cNvPr>
              <p:cNvSpPr>
                <a:spLocks noGrp="1"/>
              </p:cNvSpPr>
              <p:nvPr>
                <p:ph idx="1"/>
              </p:nvPr>
            </p:nvSpPr>
            <p:spPr>
              <a:xfrm>
                <a:off x="478369" y="1213308"/>
                <a:ext cx="11473384" cy="2951064"/>
              </a:xfrm>
            </p:spPr>
            <p:txBody>
              <a:bodyPr/>
              <a:lstStyle/>
              <a:p>
                <a:r>
                  <a:rPr lang="en-US" b="1" dirty="0"/>
                  <a:t>Temporal Difference (TD) Target</a:t>
                </a:r>
              </a:p>
              <a:p>
                <a:r>
                  <a:rPr lang="en-US" dirty="0"/>
                  <a:t>Given a transition </a:t>
                </a:r>
                <a14:m>
                  <m:oMath xmlns:m="http://schemas.openxmlformats.org/officeDocument/2006/math">
                    <m:d>
                      <m:dPr>
                        <m:sepChr m:val=","/>
                        <m:ctrlPr>
                          <a:rPr lang="ar-AE"/>
                        </m:ctrlPr>
                      </m:dPr>
                      <m:e>
                        <m:r>
                          <a:rPr lang="ar-AE" i="1"/>
                          <m:t>𝑠</m:t>
                        </m:r>
                      </m:e>
                      <m:e>
                        <m:r>
                          <a:rPr lang="ar-AE" i="1"/>
                          <m:t>𝑎</m:t>
                        </m:r>
                      </m:e>
                      <m:e>
                        <m:r>
                          <a:rPr lang="ar-AE" i="1"/>
                          <m:t>𝑟</m:t>
                        </m:r>
                      </m:e>
                      <m:e>
                        <m:sSup>
                          <m:sSupPr>
                            <m:ctrlPr>
                              <a:rPr lang="ar-AE" i="1"/>
                            </m:ctrlPr>
                          </m:sSupPr>
                          <m:e>
                            <m:r>
                              <a:rPr lang="ar-AE" i="1"/>
                              <m:t>𝑠</m:t>
                            </m:r>
                          </m:e>
                          <m:sup>
                            <m:r>
                              <a:rPr lang="ar-AE"/>
                              <m:t>′</m:t>
                            </m:r>
                          </m:sup>
                        </m:sSup>
                      </m:e>
                    </m:d>
                  </m:oMath>
                </a14:m>
                <a:r>
                  <a:rPr lang="ar-AE" dirty="0"/>
                  <a:t>, </a:t>
                </a:r>
                <a:r>
                  <a:rPr lang="en-US" dirty="0"/>
                  <a:t>we define the </a:t>
                </a:r>
                <a:r>
                  <a:rPr lang="en-US" b="1" dirty="0"/>
                  <a:t>TD target</a:t>
                </a:r>
                <a:r>
                  <a:rPr lang="en-US" dirty="0"/>
                  <a:t> as:</a:t>
                </a:r>
              </a:p>
              <a:p>
                <a14:m>
                  <m:oMathPara xmlns:m="http://schemas.openxmlformats.org/officeDocument/2006/math">
                    <m:oMathParaPr>
                      <m:jc m:val="centerGroup"/>
                    </m:oMathParaPr>
                    <m:oMath xmlns:m="http://schemas.openxmlformats.org/officeDocument/2006/math">
                      <m:r>
                        <a:rPr lang="en-US" i="1"/>
                        <m:t>𝑦</m:t>
                      </m:r>
                      <m:r>
                        <a:rPr lang="en-US"/>
                        <m:t>=</m:t>
                      </m:r>
                      <m:r>
                        <a:rPr lang="en-US" i="1"/>
                        <m:t>𝑟</m:t>
                      </m:r>
                      <m:r>
                        <a:rPr lang="en-US"/>
                        <m:t>+</m:t>
                      </m:r>
                      <m:r>
                        <a:rPr lang="en-US" i="1"/>
                        <m:t>𝛾</m:t>
                      </m:r>
                      <m:limLow>
                        <m:limLowPr>
                          <m:ctrlPr>
                            <a:rPr lang="ar-AE" i="1"/>
                          </m:ctrlPr>
                        </m:limLowPr>
                        <m:e>
                          <m:func>
                            <m:funcPr>
                              <m:ctrlPr>
                                <a:rPr lang="ar-AE" i="1"/>
                              </m:ctrlPr>
                            </m:funcPr>
                            <m:fName>
                              <m:r>
                                <m:rPr>
                                  <m:sty m:val="p"/>
                                </m:rPr>
                                <a:rPr lang="en-US"/>
                                <m:t>max</m:t>
                              </m:r>
                            </m:fName>
                            <m:e/>
                          </m:func>
                        </m:e>
                        <m:lim>
                          <m:sSup>
                            <m:sSupPr>
                              <m:ctrlPr>
                                <a:rPr lang="ar-AE" i="1"/>
                              </m:ctrlPr>
                            </m:sSupPr>
                            <m:e>
                              <m:r>
                                <a:rPr lang="ar-AE" i="1"/>
                                <m:t>𝑎</m:t>
                              </m:r>
                            </m:e>
                            <m:sup>
                              <m:r>
                                <a:rPr lang="ar-AE"/>
                                <m:t>′</m:t>
                              </m:r>
                            </m:sup>
                          </m:sSup>
                        </m:lim>
                      </m:limLow>
                      <m:r>
                        <a:rPr lang="ar-AE" i="1"/>
                        <m:t>𝑄</m:t>
                      </m:r>
                      <m:d>
                        <m:dPr>
                          <m:sepChr m:val=","/>
                          <m:ctrlPr>
                            <a:rPr lang="ar-AE" i="1"/>
                          </m:ctrlPr>
                        </m:dPr>
                        <m:e>
                          <m:sSup>
                            <m:sSupPr>
                              <m:ctrlPr>
                                <a:rPr lang="ar-AE" i="1"/>
                              </m:ctrlPr>
                            </m:sSupPr>
                            <m:e>
                              <m:r>
                                <a:rPr lang="ar-AE" i="1"/>
                                <m:t>𝑠</m:t>
                              </m:r>
                            </m:e>
                            <m:sup>
                              <m:r>
                                <a:rPr lang="ar-AE"/>
                                <m:t>′</m:t>
                              </m:r>
                            </m:sup>
                          </m:sSup>
                        </m:e>
                        <m:e>
                          <m:sSup>
                            <m:sSupPr>
                              <m:ctrlPr>
                                <a:rPr lang="ar-AE" i="1"/>
                              </m:ctrlPr>
                            </m:sSupPr>
                            <m:e>
                              <m:r>
                                <a:rPr lang="ar-AE" i="1"/>
                                <m:t>𝑎</m:t>
                              </m:r>
                            </m:e>
                            <m:sup>
                              <m:r>
                                <a:rPr lang="ar-AE"/>
                                <m:t>′</m:t>
                              </m:r>
                            </m:sup>
                          </m:sSup>
                        </m:e>
                        <m:e>
                          <m:sSup>
                            <m:sSupPr>
                              <m:ctrlPr>
                                <a:rPr lang="ar-AE" i="1"/>
                              </m:ctrlPr>
                            </m:sSupPr>
                            <m:e>
                              <m:r>
                                <a:rPr lang="ar-AE" i="1"/>
                                <m:t>𝜃</m:t>
                              </m:r>
                            </m:e>
                            <m:sup>
                              <m:r>
                                <a:rPr lang="ar-AE"/>
                                <m:t>−</m:t>
                              </m:r>
                            </m:sup>
                          </m:sSup>
                        </m:e>
                      </m:d>
                    </m:oMath>
                  </m:oMathPara>
                </a14:m>
                <a:endParaRPr lang="ar-AE" dirty="0"/>
              </a:p>
              <a:p>
                <a:r>
                  <a:rPr lang="en-US" dirty="0"/>
                  <a:t>Here:</a:t>
                </a:r>
              </a:p>
              <a:p>
                <a14:m>
                  <m:oMath xmlns:m="http://schemas.openxmlformats.org/officeDocument/2006/math">
                    <m:sSup>
                      <m:sSupPr>
                        <m:ctrlPr>
                          <a:rPr lang="ar-AE"/>
                        </m:ctrlPr>
                      </m:sSupPr>
                      <m:e>
                        <m:r>
                          <a:rPr lang="ar-AE" i="1"/>
                          <m:t>𝜃</m:t>
                        </m:r>
                      </m:e>
                      <m:sup>
                        <m:r>
                          <a:rPr lang="ar-AE"/>
                          <m:t>−</m:t>
                        </m:r>
                      </m:sup>
                    </m:sSup>
                  </m:oMath>
                </a14:m>
                <a:r>
                  <a:rPr lang="en-US" dirty="0"/>
                  <a:t>are the parameters of a </a:t>
                </a:r>
                <a:r>
                  <a:rPr lang="en-US" b="1" dirty="0"/>
                  <a:t>target network</a:t>
                </a:r>
                <a:r>
                  <a:rPr lang="en-US" dirty="0"/>
                  <a:t> (a periodically updated copy of the main network),</a:t>
                </a:r>
              </a:p>
              <a:p>
                <a14:m>
                  <m:oMath xmlns:m="http://schemas.openxmlformats.org/officeDocument/2006/math">
                    <m:r>
                      <a:rPr lang="en-US" i="1"/>
                      <m:t>𝛾</m:t>
                    </m:r>
                    <m:r>
                      <a:rPr lang="en-US"/>
                      <m:t>∈</m:t>
                    </m:r>
                    <m:d>
                      <m:dPr>
                        <m:begChr m:val="["/>
                        <m:sepChr m:val=","/>
                        <m:ctrlPr>
                          <a:rPr lang="ar-AE" i="1"/>
                        </m:ctrlPr>
                      </m:dPr>
                      <m:e>
                        <m:r>
                          <a:rPr lang="ar-AE"/>
                          <m:t>0</m:t>
                        </m:r>
                      </m:e>
                      <m:e>
                        <m:r>
                          <a:rPr lang="ar-AE"/>
                          <m:t>1</m:t>
                        </m:r>
                      </m:e>
                    </m:d>
                  </m:oMath>
                </a14:m>
                <a:r>
                  <a:rPr lang="en-US" dirty="0"/>
                  <a:t>is the discount factor.</a:t>
                </a:r>
              </a:p>
              <a:p>
                <a:endParaRPr lang="en-US" dirty="0"/>
              </a:p>
            </p:txBody>
          </p:sp>
        </mc:Choice>
        <mc:Fallback>
          <p:sp>
            <p:nvSpPr>
              <p:cNvPr id="3" name="Content Placeholder 2">
                <a:extLst>
                  <a:ext uri="{FF2B5EF4-FFF2-40B4-BE49-F238E27FC236}">
                    <a16:creationId xmlns:a16="http://schemas.microsoft.com/office/drawing/2014/main" id="{507DA742-A7CD-91EF-9C9C-3AAFD312DF43}"/>
                  </a:ext>
                </a:extLst>
              </p:cNvPr>
              <p:cNvSpPr>
                <a:spLocks noGrp="1" noRot="1" noChangeAspect="1" noMove="1" noResize="1" noEditPoints="1" noAdjustHandles="1" noChangeArrowheads="1" noChangeShapeType="1" noTextEdit="1"/>
              </p:cNvSpPr>
              <p:nvPr>
                <p:ph idx="1"/>
              </p:nvPr>
            </p:nvSpPr>
            <p:spPr>
              <a:xfrm>
                <a:off x="478369" y="1213308"/>
                <a:ext cx="11473384" cy="2951064"/>
              </a:xfrm>
              <a:blipFill>
                <a:blip r:embed="rId2"/>
                <a:stretch>
                  <a:fillRect l="-1275" t="-1860" r="-372"/>
                </a:stretch>
              </a:blipFill>
            </p:spPr>
            <p:txBody>
              <a:bodyPr/>
              <a:lstStyle/>
              <a:p>
                <a:r>
                  <a:rPr lang="en-US">
                    <a:noFill/>
                  </a:rPr>
                  <a:t> </a:t>
                </a:r>
              </a:p>
            </p:txBody>
          </p:sp>
        </mc:Fallback>
      </mc:AlternateContent>
    </p:spTree>
    <p:extLst>
      <p:ext uri="{BB962C8B-B14F-4D97-AF65-F5344CB8AC3E}">
        <p14:creationId xmlns:p14="http://schemas.microsoft.com/office/powerpoint/2010/main" val="113287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21266-3188-F877-CDB6-26C56E5FB979}"/>
              </a:ext>
            </a:extLst>
          </p:cNvPr>
          <p:cNvSpPr>
            <a:spLocks noGrp="1"/>
          </p:cNvSpPr>
          <p:nvPr>
            <p:ph type="title"/>
          </p:nvPr>
        </p:nvSpPr>
        <p:spPr/>
        <p:txBody>
          <a:bodyPr/>
          <a:lstStyle/>
          <a:p>
            <a:r>
              <a:rPr lang="en-US" dirty="0"/>
              <a:t>Deep Q-learning – LOSS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F2BAB3-9EEE-D378-B4B5-84B00F1401F3}"/>
                  </a:ext>
                </a:extLst>
              </p:cNvPr>
              <p:cNvSpPr>
                <a:spLocks noGrp="1"/>
              </p:cNvSpPr>
              <p:nvPr>
                <p:ph idx="1"/>
              </p:nvPr>
            </p:nvSpPr>
            <p:spPr>
              <a:xfrm>
                <a:off x="478369" y="1213308"/>
                <a:ext cx="11473384" cy="2899768"/>
              </a:xfrm>
            </p:spPr>
            <p:txBody>
              <a:bodyPr/>
              <a:lstStyle/>
              <a:p>
                <a:r>
                  <a:rPr lang="en-US" b="1" dirty="0"/>
                  <a:t>DQN Loss Function</a:t>
                </a:r>
              </a:p>
              <a:p>
                <a:r>
                  <a:rPr lang="en-US" dirty="0"/>
                  <a:t>The </a:t>
                </a:r>
                <a:r>
                  <a:rPr lang="en-US" b="1" dirty="0"/>
                  <a:t>mean-squared error (MSE)</a:t>
                </a:r>
                <a:r>
                  <a:rPr lang="en-US" dirty="0"/>
                  <a:t> loss for a mini-batch of transitions is:</a:t>
                </a:r>
              </a:p>
              <a:p>
                <a14:m>
                  <m:oMathPara xmlns:m="http://schemas.openxmlformats.org/officeDocument/2006/math">
                    <m:oMathParaPr>
                      <m:jc m:val="centerGroup"/>
                    </m:oMathParaPr>
                    <m:oMath xmlns:m="http://schemas.openxmlformats.org/officeDocument/2006/math">
                      <m:r>
                        <a:rPr lang="en-US" i="1"/>
                        <m:t>𝐿</m:t>
                      </m:r>
                      <m:d>
                        <m:dPr>
                          <m:ctrlPr>
                            <a:rPr lang="ar-AE" i="1"/>
                          </m:ctrlPr>
                        </m:dPr>
                        <m:e>
                          <m:r>
                            <a:rPr lang="ar-AE" i="1"/>
                            <m:t>𝜃</m:t>
                          </m:r>
                        </m:e>
                      </m:d>
                      <m:r>
                        <a:rPr lang="ar-AE"/>
                        <m:t>=</m:t>
                      </m:r>
                      <m:sSub>
                        <m:sSubPr>
                          <m:ctrlPr>
                            <a:rPr lang="ar-AE" i="1"/>
                          </m:ctrlPr>
                        </m:sSubPr>
                        <m:e>
                          <m:r>
                            <a:rPr lang="ar-AE"/>
                            <m:t>𝔼</m:t>
                          </m:r>
                        </m:e>
                        <m:sub>
                          <m:d>
                            <m:dPr>
                              <m:sepChr m:val=","/>
                              <m:ctrlPr>
                                <a:rPr lang="ar-AE" i="1"/>
                              </m:ctrlPr>
                            </m:dPr>
                            <m:e>
                              <m:r>
                                <a:rPr lang="ar-AE" i="1"/>
                                <m:t>𝑠</m:t>
                              </m:r>
                            </m:e>
                            <m:e>
                              <m:r>
                                <a:rPr lang="ar-AE" i="1"/>
                                <m:t>𝑎</m:t>
                              </m:r>
                            </m:e>
                            <m:e>
                              <m:r>
                                <a:rPr lang="ar-AE" i="1"/>
                                <m:t>𝑟</m:t>
                              </m:r>
                            </m:e>
                            <m:e>
                              <m:sSup>
                                <m:sSupPr>
                                  <m:ctrlPr>
                                    <a:rPr lang="ar-AE" i="1"/>
                                  </m:ctrlPr>
                                </m:sSupPr>
                                <m:e>
                                  <m:r>
                                    <a:rPr lang="ar-AE" i="1"/>
                                    <m:t>𝑠</m:t>
                                  </m:r>
                                </m:e>
                                <m:sup>
                                  <m:r>
                                    <a:rPr lang="ar-AE"/>
                                    <m:t>′</m:t>
                                  </m:r>
                                </m:sup>
                              </m:sSup>
                            </m:e>
                          </m:d>
                          <m:r>
                            <a:rPr lang="ar-AE"/>
                            <m:t>∼</m:t>
                          </m:r>
                          <m:r>
                            <a:rPr lang="ar-AE" i="1"/>
                            <m:t>𝐷</m:t>
                          </m:r>
                        </m:sub>
                      </m:sSub>
                      <m:r>
                        <a:rPr lang="ar-AE"/>
                        <m:t>[(</m:t>
                      </m:r>
                      <m:r>
                        <a:rPr lang="ar-AE" i="1"/>
                        <m:t>𝑦</m:t>
                      </m:r>
                      <m:r>
                        <a:rPr lang="ar-AE"/>
                        <m:t>−</m:t>
                      </m:r>
                      <m:r>
                        <a:rPr lang="ar-AE" i="1"/>
                        <m:t>𝑄</m:t>
                      </m:r>
                      <m:d>
                        <m:dPr>
                          <m:sepChr m:val=","/>
                          <m:ctrlPr>
                            <a:rPr lang="ar-AE" i="1"/>
                          </m:ctrlPr>
                        </m:dPr>
                        <m:e>
                          <m:r>
                            <a:rPr lang="ar-AE" i="1"/>
                            <m:t>𝑠</m:t>
                          </m:r>
                        </m:e>
                        <m:e>
                          <m:r>
                            <a:rPr lang="ar-AE" i="1"/>
                            <m:t>𝑎</m:t>
                          </m:r>
                        </m:e>
                        <m:e>
                          <m:r>
                            <a:rPr lang="ar-AE" i="1"/>
                            <m:t>𝜃</m:t>
                          </m:r>
                        </m:e>
                      </m:d>
                      <m:sSup>
                        <m:sSupPr>
                          <m:ctrlPr>
                            <a:rPr lang="ar-AE" i="1"/>
                          </m:ctrlPr>
                        </m:sSupPr>
                        <m:e>
                          <m:r>
                            <a:rPr lang="ar-AE"/>
                            <m:t>)</m:t>
                          </m:r>
                        </m:e>
                        <m:sup>
                          <m:r>
                            <a:rPr lang="ar-AE"/>
                            <m:t>2</m:t>
                          </m:r>
                        </m:sup>
                      </m:sSup>
                      <m:r>
                        <a:rPr lang="ar-AE"/>
                        <m:t>]</m:t>
                      </m:r>
                    </m:oMath>
                  </m:oMathPara>
                </a14:m>
                <a:endParaRPr lang="ar-AE" dirty="0"/>
              </a:p>
              <a:p>
                <a:r>
                  <a:rPr lang="en-US" dirty="0"/>
                  <a:t>where </a:t>
                </a:r>
                <a14:m>
                  <m:oMath xmlns:m="http://schemas.openxmlformats.org/officeDocument/2006/math">
                    <m:r>
                      <a:rPr lang="en-US" i="1"/>
                      <m:t>𝐷</m:t>
                    </m:r>
                  </m:oMath>
                </a14:m>
                <a:r>
                  <a:rPr lang="en-US" dirty="0"/>
                  <a:t>is the </a:t>
                </a:r>
                <a:r>
                  <a:rPr lang="en-US" b="1" dirty="0"/>
                  <a:t>replay buffer</a:t>
                </a:r>
                <a:r>
                  <a:rPr lang="en-US" dirty="0"/>
                  <a:t> distribution.</a:t>
                </a:r>
              </a:p>
              <a:p>
                <a:r>
                  <a:rPr lang="en-US" dirty="0"/>
                  <a:t>Substitute </a:t>
                </a:r>
                <a14:m>
                  <m:oMath xmlns:m="http://schemas.openxmlformats.org/officeDocument/2006/math">
                    <m:r>
                      <a:rPr lang="en-US" i="1"/>
                      <m:t>𝑦</m:t>
                    </m:r>
                  </m:oMath>
                </a14:m>
                <a:r>
                  <a:rPr lang="en-US" dirty="0"/>
                  <a:t>:</a:t>
                </a:r>
              </a:p>
              <a:p>
                <a14:m>
                  <m:oMathPara xmlns:m="http://schemas.openxmlformats.org/officeDocument/2006/math">
                    <m:oMathParaPr>
                      <m:jc m:val="centerGroup"/>
                    </m:oMathParaPr>
                    <m:oMath xmlns:m="http://schemas.openxmlformats.org/officeDocument/2006/math">
                      <m:r>
                        <a:rPr lang="en-US" i="1"/>
                        <m:t>𝐿</m:t>
                      </m:r>
                      <m:d>
                        <m:dPr>
                          <m:ctrlPr>
                            <a:rPr lang="ar-AE" i="1"/>
                          </m:ctrlPr>
                        </m:dPr>
                        <m:e>
                          <m:r>
                            <a:rPr lang="ar-AE" i="1"/>
                            <m:t>𝜃</m:t>
                          </m:r>
                        </m:e>
                      </m:d>
                      <m:r>
                        <a:rPr lang="ar-AE"/>
                        <m:t>=</m:t>
                      </m:r>
                      <m:r>
                        <a:rPr lang="ar-AE"/>
                        <m:t>𝔼</m:t>
                      </m:r>
                      <m:r>
                        <a:rPr lang="ar-AE"/>
                        <m:t>[(</m:t>
                      </m:r>
                      <m:r>
                        <a:rPr lang="ar-AE" i="1"/>
                        <m:t>𝑟</m:t>
                      </m:r>
                      <m:r>
                        <a:rPr lang="ar-AE"/>
                        <m:t>+</m:t>
                      </m:r>
                      <m:r>
                        <a:rPr lang="ar-AE" i="1"/>
                        <m:t>𝛾</m:t>
                      </m:r>
                      <m:limLow>
                        <m:limLowPr>
                          <m:ctrlPr>
                            <a:rPr lang="ar-AE" i="1"/>
                          </m:ctrlPr>
                        </m:limLowPr>
                        <m:e>
                          <m:func>
                            <m:funcPr>
                              <m:ctrlPr>
                                <a:rPr lang="ar-AE" i="1"/>
                              </m:ctrlPr>
                            </m:funcPr>
                            <m:fName>
                              <m:r>
                                <m:rPr>
                                  <m:sty m:val="p"/>
                                </m:rPr>
                                <a:rPr lang="en-US"/>
                                <m:t>max</m:t>
                              </m:r>
                            </m:fName>
                            <m:e>
                              <m:r>
                                <a:rPr lang="en-US" b="0" i="1" smtClean="0">
                                  <a:latin typeface="Cambria Math" panose="02040503050406030204" pitchFamily="18" charset="0"/>
                                </a:rPr>
                                <m:t> </m:t>
                              </m:r>
                            </m:e>
                          </m:func>
                        </m:e>
                        <m:lim>
                          <m:sSup>
                            <m:sSupPr>
                              <m:ctrlPr>
                                <a:rPr lang="ar-AE" i="1"/>
                              </m:ctrlPr>
                            </m:sSupPr>
                            <m:e>
                              <m:r>
                                <a:rPr lang="ar-AE" i="1"/>
                                <m:t>𝑎</m:t>
                              </m:r>
                            </m:e>
                            <m:sup>
                              <m:r>
                                <a:rPr lang="ar-AE"/>
                                <m:t>′</m:t>
                              </m:r>
                            </m:sup>
                          </m:sSup>
                        </m:lim>
                      </m:limLow>
                      <m:r>
                        <a:rPr lang="ar-AE" i="1"/>
                        <m:t>𝑄</m:t>
                      </m:r>
                      <m:d>
                        <m:dPr>
                          <m:sepChr m:val=","/>
                          <m:ctrlPr>
                            <a:rPr lang="ar-AE" i="1"/>
                          </m:ctrlPr>
                        </m:dPr>
                        <m:e>
                          <m:sSup>
                            <m:sSupPr>
                              <m:ctrlPr>
                                <a:rPr lang="ar-AE" i="1"/>
                              </m:ctrlPr>
                            </m:sSupPr>
                            <m:e>
                              <m:r>
                                <a:rPr lang="ar-AE" i="1"/>
                                <m:t>𝑠</m:t>
                              </m:r>
                            </m:e>
                            <m:sup>
                              <m:r>
                                <a:rPr lang="ar-AE"/>
                                <m:t>′</m:t>
                              </m:r>
                            </m:sup>
                          </m:sSup>
                        </m:e>
                        <m:e>
                          <m:sSup>
                            <m:sSupPr>
                              <m:ctrlPr>
                                <a:rPr lang="ar-AE" i="1"/>
                              </m:ctrlPr>
                            </m:sSupPr>
                            <m:e>
                              <m:r>
                                <a:rPr lang="ar-AE" i="1"/>
                                <m:t>𝑎</m:t>
                              </m:r>
                            </m:e>
                            <m:sup>
                              <m:r>
                                <a:rPr lang="ar-AE"/>
                                <m:t>′</m:t>
                              </m:r>
                            </m:sup>
                          </m:sSup>
                        </m:e>
                        <m:e>
                          <m:sSup>
                            <m:sSupPr>
                              <m:ctrlPr>
                                <a:rPr lang="ar-AE" i="1"/>
                              </m:ctrlPr>
                            </m:sSupPr>
                            <m:e>
                              <m:r>
                                <a:rPr lang="ar-AE" i="1"/>
                                <m:t>𝜃</m:t>
                              </m:r>
                            </m:e>
                            <m:sup>
                              <m:r>
                                <a:rPr lang="ar-AE"/>
                                <m:t>−</m:t>
                              </m:r>
                            </m:sup>
                          </m:sSup>
                        </m:e>
                      </m:d>
                      <m:r>
                        <a:rPr lang="ar-AE"/>
                        <m:t>−</m:t>
                      </m:r>
                      <m:r>
                        <a:rPr lang="ar-AE" i="1"/>
                        <m:t>𝑄</m:t>
                      </m:r>
                      <m:d>
                        <m:dPr>
                          <m:sepChr m:val=","/>
                          <m:ctrlPr>
                            <a:rPr lang="ar-AE" i="1"/>
                          </m:ctrlPr>
                        </m:dPr>
                        <m:e>
                          <m:r>
                            <a:rPr lang="ar-AE" i="1"/>
                            <m:t>𝑠</m:t>
                          </m:r>
                        </m:e>
                        <m:e>
                          <m:r>
                            <a:rPr lang="ar-AE" i="1"/>
                            <m:t>𝑎</m:t>
                          </m:r>
                        </m:e>
                        <m:e>
                          <m:r>
                            <a:rPr lang="ar-AE" i="1"/>
                            <m:t>𝜃</m:t>
                          </m:r>
                        </m:e>
                      </m:d>
                      <m:sSup>
                        <m:sSupPr>
                          <m:ctrlPr>
                            <a:rPr lang="ar-AE" i="1"/>
                          </m:ctrlPr>
                        </m:sSupPr>
                        <m:e>
                          <m:r>
                            <a:rPr lang="ar-AE"/>
                            <m:t>)</m:t>
                          </m:r>
                        </m:e>
                        <m:sup>
                          <m:r>
                            <a:rPr lang="ar-AE"/>
                            <m:t>2</m:t>
                          </m:r>
                        </m:sup>
                      </m:sSup>
                      <m:r>
                        <a:rPr lang="ar-AE"/>
                        <m:t>]</m:t>
                      </m:r>
                    </m:oMath>
                  </m:oMathPara>
                </a14:m>
                <a:endParaRPr lang="ar-AE" dirty="0"/>
              </a:p>
              <a:p>
                <a:endParaRPr lang="en-US" dirty="0"/>
              </a:p>
            </p:txBody>
          </p:sp>
        </mc:Choice>
        <mc:Fallback>
          <p:sp>
            <p:nvSpPr>
              <p:cNvPr id="3" name="Content Placeholder 2">
                <a:extLst>
                  <a:ext uri="{FF2B5EF4-FFF2-40B4-BE49-F238E27FC236}">
                    <a16:creationId xmlns:a16="http://schemas.microsoft.com/office/drawing/2014/main" id="{60F2BAB3-9EEE-D378-B4B5-84B00F1401F3}"/>
                  </a:ext>
                </a:extLst>
              </p:cNvPr>
              <p:cNvSpPr>
                <a:spLocks noGrp="1" noRot="1" noChangeAspect="1" noMove="1" noResize="1" noEditPoints="1" noAdjustHandles="1" noChangeArrowheads="1" noChangeShapeType="1" noTextEdit="1"/>
              </p:cNvSpPr>
              <p:nvPr>
                <p:ph idx="1"/>
              </p:nvPr>
            </p:nvSpPr>
            <p:spPr>
              <a:xfrm>
                <a:off x="478369" y="1213308"/>
                <a:ext cx="11473384" cy="2899768"/>
              </a:xfrm>
              <a:blipFill>
                <a:blip r:embed="rId2"/>
                <a:stretch>
                  <a:fillRect l="-1275" t="-1891"/>
                </a:stretch>
              </a:blipFill>
            </p:spPr>
            <p:txBody>
              <a:bodyPr/>
              <a:lstStyle/>
              <a:p>
                <a:r>
                  <a:rPr lang="en-US">
                    <a:noFill/>
                  </a:rPr>
                  <a:t> </a:t>
                </a:r>
              </a:p>
            </p:txBody>
          </p:sp>
        </mc:Fallback>
      </mc:AlternateContent>
    </p:spTree>
    <p:extLst>
      <p:ext uri="{BB962C8B-B14F-4D97-AF65-F5344CB8AC3E}">
        <p14:creationId xmlns:p14="http://schemas.microsoft.com/office/powerpoint/2010/main" val="2062992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0EFD2-6850-EEF7-6C8D-0E865E332D33}"/>
              </a:ext>
            </a:extLst>
          </p:cNvPr>
          <p:cNvSpPr>
            <a:spLocks noGrp="1"/>
          </p:cNvSpPr>
          <p:nvPr>
            <p:ph type="title"/>
          </p:nvPr>
        </p:nvSpPr>
        <p:spPr/>
        <p:txBody>
          <a:bodyPr/>
          <a:lstStyle/>
          <a:p>
            <a:r>
              <a:rPr lang="en-US" dirty="0"/>
              <a:t>Deep Q-learning – Gradient of Loss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68D060F-E147-E148-8C9B-B2E362DF0DF9}"/>
                  </a:ext>
                </a:extLst>
              </p:cNvPr>
              <p:cNvSpPr>
                <a:spLocks noGrp="1"/>
              </p:cNvSpPr>
              <p:nvPr>
                <p:ph idx="1"/>
              </p:nvPr>
            </p:nvSpPr>
            <p:spPr>
              <a:xfrm>
                <a:off x="478369" y="1213308"/>
                <a:ext cx="11473384" cy="2899768"/>
              </a:xfrm>
            </p:spPr>
            <p:txBody>
              <a:bodyPr/>
              <a:lstStyle/>
              <a:p>
                <a:r>
                  <a:rPr lang="en-US" b="1" dirty="0"/>
                  <a:t>Gradient of the Loss (Using the Chain Rule)</a:t>
                </a:r>
              </a:p>
              <a:p>
                <a:r>
                  <a:rPr lang="en-US" dirty="0"/>
                  <a:t>We now take the gradient of the loss </a:t>
                </a:r>
                <a14:m>
                  <m:oMath xmlns:m="http://schemas.openxmlformats.org/officeDocument/2006/math">
                    <m:r>
                      <a:rPr lang="en-US" i="1"/>
                      <m:t>𝐿</m:t>
                    </m:r>
                    <m:d>
                      <m:dPr>
                        <m:ctrlPr>
                          <a:rPr lang="ar-AE" i="1"/>
                        </m:ctrlPr>
                      </m:dPr>
                      <m:e>
                        <m:r>
                          <a:rPr lang="ar-AE" i="1"/>
                          <m:t>𝜃</m:t>
                        </m:r>
                      </m:e>
                    </m:d>
                  </m:oMath>
                </a14:m>
                <a:r>
                  <a:rPr lang="en-US" dirty="0"/>
                  <a:t>with respect to </a:t>
                </a:r>
                <a14:m>
                  <m:oMath xmlns:m="http://schemas.openxmlformats.org/officeDocument/2006/math">
                    <m:r>
                      <a:rPr lang="en-US" i="1"/>
                      <m:t>𝜃</m:t>
                    </m:r>
                  </m:oMath>
                </a14:m>
                <a:r>
                  <a:rPr lang="en-US" dirty="0"/>
                  <a:t>:</a:t>
                </a:r>
              </a:p>
              <a:p>
                <a14:m>
                  <m:oMathPara xmlns:m="http://schemas.openxmlformats.org/officeDocument/2006/math">
                    <m:oMathParaPr>
                      <m:jc m:val="centerGroup"/>
                    </m:oMathParaPr>
                    <m:oMath xmlns:m="http://schemas.openxmlformats.org/officeDocument/2006/math">
                      <m:sSub>
                        <m:sSubPr>
                          <m:ctrlPr>
                            <a:rPr lang="ar-AE"/>
                          </m:ctrlPr>
                        </m:sSubPr>
                        <m:e>
                          <m:r>
                            <m:rPr>
                              <m:sty m:val="p"/>
                            </m:rPr>
                            <a:rPr lang="ar-AE"/>
                            <m:t>∇</m:t>
                          </m:r>
                        </m:e>
                        <m:sub>
                          <m:r>
                            <a:rPr lang="ar-AE" i="1"/>
                            <m:t>𝜃</m:t>
                          </m:r>
                        </m:sub>
                      </m:sSub>
                      <m:r>
                        <a:rPr lang="ar-AE" i="1"/>
                        <m:t>𝐿</m:t>
                      </m:r>
                      <m:d>
                        <m:dPr>
                          <m:ctrlPr>
                            <a:rPr lang="ar-AE" i="1"/>
                          </m:ctrlPr>
                        </m:dPr>
                        <m:e>
                          <m:r>
                            <a:rPr lang="ar-AE" i="1"/>
                            <m:t>𝜃</m:t>
                          </m:r>
                        </m:e>
                      </m:d>
                      <m:r>
                        <a:rPr lang="ar-AE"/>
                        <m:t>=</m:t>
                      </m:r>
                      <m:r>
                        <a:rPr lang="ar-AE"/>
                        <m:t>𝔼</m:t>
                      </m:r>
                      <m:r>
                        <a:rPr lang="ar-AE"/>
                        <m:t>[</m:t>
                      </m:r>
                      <m:r>
                        <a:rPr lang="ar-AE"/>
                        <m:t>2</m:t>
                      </m:r>
                      <m:r>
                        <a:rPr lang="ar-AE"/>
                        <m:t>(</m:t>
                      </m:r>
                      <m:r>
                        <a:rPr lang="ar-AE" i="1"/>
                        <m:t>𝑄</m:t>
                      </m:r>
                      <m:d>
                        <m:dPr>
                          <m:sepChr m:val=","/>
                          <m:ctrlPr>
                            <a:rPr lang="ar-AE" i="1"/>
                          </m:ctrlPr>
                        </m:dPr>
                        <m:e>
                          <m:r>
                            <a:rPr lang="ar-AE" i="1"/>
                            <m:t>𝑠</m:t>
                          </m:r>
                        </m:e>
                        <m:e>
                          <m:r>
                            <a:rPr lang="ar-AE" i="1"/>
                            <m:t>𝑎</m:t>
                          </m:r>
                        </m:e>
                        <m:e>
                          <m:r>
                            <a:rPr lang="ar-AE" i="1"/>
                            <m:t>𝜃</m:t>
                          </m:r>
                        </m:e>
                      </m:d>
                      <m:r>
                        <a:rPr lang="ar-AE"/>
                        <m:t>−</m:t>
                      </m:r>
                      <m:r>
                        <a:rPr lang="ar-AE" i="1"/>
                        <m:t>𝑦</m:t>
                      </m:r>
                      <m:r>
                        <a:rPr lang="ar-AE"/>
                        <m:t>)</m:t>
                      </m:r>
                      <m:r>
                        <m:rPr>
                          <m:nor/>
                        </m:rPr>
                        <a:rPr lang="ar-AE" i="1"/>
                        <m:t> </m:t>
                      </m:r>
                      <m:sSub>
                        <m:sSubPr>
                          <m:ctrlPr>
                            <a:rPr lang="ar-AE" i="1"/>
                          </m:ctrlPr>
                        </m:sSubPr>
                        <m:e>
                          <m:r>
                            <m:rPr>
                              <m:sty m:val="p"/>
                            </m:rPr>
                            <a:rPr lang="ar-AE"/>
                            <m:t>∇</m:t>
                          </m:r>
                        </m:e>
                        <m:sub>
                          <m:r>
                            <a:rPr lang="ar-AE" i="1"/>
                            <m:t>𝜃</m:t>
                          </m:r>
                        </m:sub>
                      </m:sSub>
                      <m:r>
                        <a:rPr lang="ar-AE" i="1"/>
                        <m:t>𝑄</m:t>
                      </m:r>
                      <m:d>
                        <m:dPr>
                          <m:sepChr m:val=","/>
                          <m:ctrlPr>
                            <a:rPr lang="ar-AE" i="1"/>
                          </m:ctrlPr>
                        </m:dPr>
                        <m:e>
                          <m:r>
                            <a:rPr lang="ar-AE" i="1"/>
                            <m:t>𝑠</m:t>
                          </m:r>
                        </m:e>
                        <m:e>
                          <m:r>
                            <a:rPr lang="ar-AE" i="1"/>
                            <m:t>𝑎</m:t>
                          </m:r>
                        </m:e>
                        <m:e>
                          <m:r>
                            <a:rPr lang="ar-AE" i="1"/>
                            <m:t>𝜃</m:t>
                          </m:r>
                        </m:e>
                      </m:d>
                      <m:r>
                        <a:rPr lang="ar-AE"/>
                        <m:t>]</m:t>
                      </m:r>
                    </m:oMath>
                  </m:oMathPara>
                </a14:m>
                <a:endParaRPr lang="ar-AE" b="0" dirty="0"/>
              </a:p>
              <a:p>
                <a:r>
                  <a:rPr lang="en-US" dirty="0"/>
                  <a:t>This follows from the </a:t>
                </a:r>
                <a:r>
                  <a:rPr lang="en-US" b="1" dirty="0"/>
                  <a:t>chain rule</a:t>
                </a:r>
                <a:r>
                  <a:rPr lang="en-US" dirty="0"/>
                  <a:t>:</a:t>
                </a:r>
              </a:p>
              <a:p>
                <a14:m>
                  <m:oMathPara xmlns:m="http://schemas.openxmlformats.org/officeDocument/2006/math">
                    <m:oMathParaPr>
                      <m:jc m:val="centerGroup"/>
                    </m:oMathParaPr>
                    <m:oMath xmlns:m="http://schemas.openxmlformats.org/officeDocument/2006/math">
                      <m:sSub>
                        <m:sSubPr>
                          <m:ctrlPr>
                            <a:rPr lang="ar-AE"/>
                          </m:ctrlPr>
                        </m:sSubPr>
                        <m:e>
                          <m:r>
                            <m:rPr>
                              <m:sty m:val="p"/>
                            </m:rPr>
                            <a:rPr lang="ar-AE"/>
                            <m:t>∇</m:t>
                          </m:r>
                        </m:e>
                        <m:sub>
                          <m:r>
                            <a:rPr lang="ar-AE" i="1"/>
                            <m:t>𝜃</m:t>
                          </m:r>
                        </m:sub>
                      </m:sSub>
                      <m:r>
                        <a:rPr lang="ar-AE"/>
                        <m:t>(</m:t>
                      </m:r>
                      <m:d>
                        <m:dPr>
                          <m:endChr m:val=""/>
                          <m:ctrlPr>
                            <a:rPr lang="ar-AE" i="1"/>
                          </m:ctrlPr>
                        </m:dPr>
                        <m:e>
                          <m:r>
                            <a:rPr lang="ar-AE" i="1"/>
                            <m:t>𝑦</m:t>
                          </m:r>
                          <m:r>
                            <a:rPr lang="ar-AE"/>
                            <m:t>−</m:t>
                          </m:r>
                          <m:r>
                            <a:rPr lang="ar-AE" i="1"/>
                            <m:t>𝑄</m:t>
                          </m:r>
                          <m:sSup>
                            <m:sSupPr>
                              <m:ctrlPr>
                                <a:rPr lang="ar-AE" i="1"/>
                              </m:ctrlPr>
                            </m:sSupPr>
                            <m:e>
                              <m:d>
                                <m:dPr>
                                  <m:begChr m:val=""/>
                                  <m:endChr m:val=""/>
                                  <m:ctrlPr>
                                    <a:rPr lang="ar-AE" i="1"/>
                                  </m:ctrlPr>
                                </m:dPr>
                                <m:e>
                                  <m:r>
                                    <a:rPr lang="ar-AE"/>
                                    <m:t>)</m:t>
                                  </m:r>
                                </m:e>
                              </m:d>
                            </m:e>
                            <m:sup>
                              <m:r>
                                <a:rPr lang="ar-AE"/>
                                <m:t>2</m:t>
                              </m:r>
                            </m:sup>
                          </m:sSup>
                          <m:r>
                            <a:rPr lang="ar-AE"/>
                            <m:t>)=</m:t>
                          </m:r>
                          <m:r>
                            <a:rPr lang="ar-AE"/>
                            <m:t>2</m:t>
                          </m:r>
                          <m:d>
                            <m:dPr>
                              <m:ctrlPr>
                                <a:rPr lang="ar-AE" i="1"/>
                              </m:ctrlPr>
                            </m:dPr>
                            <m:e>
                              <m:r>
                                <a:rPr lang="ar-AE" i="1"/>
                                <m:t>𝑦</m:t>
                              </m:r>
                              <m:r>
                                <a:rPr lang="ar-AE"/>
                                <m:t>−</m:t>
                              </m:r>
                              <m:r>
                                <a:rPr lang="ar-AE" i="1"/>
                                <m:t>𝑄</m:t>
                              </m:r>
                            </m:e>
                          </m:d>
                          <m:d>
                            <m:dPr>
                              <m:ctrlPr>
                                <a:rPr lang="ar-AE" i="1"/>
                              </m:ctrlPr>
                            </m:dPr>
                            <m:e>
                              <m:r>
                                <a:rPr lang="ar-AE"/>
                                <m:t>−</m:t>
                              </m:r>
                              <m:sSub>
                                <m:sSubPr>
                                  <m:ctrlPr>
                                    <a:rPr lang="ar-AE" i="1"/>
                                  </m:ctrlPr>
                                </m:sSubPr>
                                <m:e>
                                  <m:r>
                                    <m:rPr>
                                      <m:sty m:val="p"/>
                                    </m:rPr>
                                    <a:rPr lang="ar-AE"/>
                                    <m:t>∇</m:t>
                                  </m:r>
                                </m:e>
                                <m:sub>
                                  <m:r>
                                    <a:rPr lang="ar-AE" i="1"/>
                                    <m:t>𝜃</m:t>
                                  </m:r>
                                </m:sub>
                              </m:sSub>
                              <m:r>
                                <a:rPr lang="ar-AE" i="1"/>
                                <m:t>𝑄</m:t>
                              </m:r>
                            </m:e>
                          </m:d>
                          <m:r>
                            <a:rPr lang="ar-AE"/>
                            <m:t>=</m:t>
                          </m:r>
                          <m:r>
                            <a:rPr lang="ar-AE"/>
                            <m:t>2</m:t>
                          </m:r>
                          <m:d>
                            <m:dPr>
                              <m:ctrlPr>
                                <a:rPr lang="ar-AE" i="1"/>
                              </m:ctrlPr>
                            </m:dPr>
                            <m:e>
                              <m:r>
                                <a:rPr lang="ar-AE" i="1"/>
                                <m:t>𝑄</m:t>
                              </m:r>
                              <m:r>
                                <a:rPr lang="ar-AE"/>
                                <m:t>−</m:t>
                              </m:r>
                              <m:r>
                                <a:rPr lang="ar-AE" i="1"/>
                                <m:t>𝑦</m:t>
                              </m:r>
                            </m:e>
                          </m:d>
                          <m:sSub>
                            <m:sSubPr>
                              <m:ctrlPr>
                                <a:rPr lang="ar-AE" i="1"/>
                              </m:ctrlPr>
                            </m:sSubPr>
                            <m:e>
                              <m:r>
                                <m:rPr>
                                  <m:sty m:val="p"/>
                                </m:rPr>
                                <a:rPr lang="ar-AE"/>
                                <m:t>∇</m:t>
                              </m:r>
                            </m:e>
                            <m:sub>
                              <m:r>
                                <a:rPr lang="ar-AE" i="1"/>
                                <m:t>𝜃</m:t>
                              </m:r>
                            </m:sub>
                          </m:sSub>
                          <m:r>
                            <a:rPr lang="ar-AE" i="1"/>
                            <m:t>𝑄</m:t>
                          </m:r>
                        </m:e>
                      </m:d>
                    </m:oMath>
                  </m:oMathPara>
                </a14:m>
                <a:endParaRPr lang="ar-AE" dirty="0"/>
              </a:p>
              <a:p>
                <a:r>
                  <a:rPr lang="en-US" dirty="0"/>
                  <a:t>Since the target </a:t>
                </a:r>
                <a14:m>
                  <m:oMath xmlns:m="http://schemas.openxmlformats.org/officeDocument/2006/math">
                    <m:r>
                      <a:rPr lang="en-US" i="1"/>
                      <m:t>𝑦</m:t>
                    </m:r>
                  </m:oMath>
                </a14:m>
                <a:r>
                  <a:rPr lang="en-US" dirty="0"/>
                  <a:t> does </a:t>
                </a:r>
                <a:r>
                  <a:rPr lang="en-US" b="1" dirty="0"/>
                  <a:t>not depend</a:t>
                </a:r>
                <a:r>
                  <a:rPr lang="en-US" dirty="0"/>
                  <a:t> on </a:t>
                </a:r>
                <a14:m>
                  <m:oMath xmlns:m="http://schemas.openxmlformats.org/officeDocument/2006/math">
                    <m:r>
                      <a:rPr lang="en-US" i="1"/>
                      <m:t>𝜃</m:t>
                    </m:r>
                    <m:r>
                      <a:rPr lang="en-US" b="0" i="0" smtClean="0">
                        <a:latin typeface="Cambria Math" panose="02040503050406030204" pitchFamily="18" charset="0"/>
                      </a:rPr>
                      <m:t>,</m:t>
                    </m:r>
                  </m:oMath>
                </a14:m>
                <a:r>
                  <a:rPr lang="en-US" dirty="0"/>
                  <a:t> it uses </a:t>
                </a:r>
                <a14:m>
                  <m:oMath xmlns:m="http://schemas.openxmlformats.org/officeDocument/2006/math">
                    <m:sSup>
                      <m:sSupPr>
                        <m:ctrlPr>
                          <a:rPr lang="ar-AE"/>
                        </m:ctrlPr>
                      </m:sSupPr>
                      <m:e>
                        <m:r>
                          <a:rPr lang="ar-AE" i="1"/>
                          <m:t>𝜃</m:t>
                        </m:r>
                      </m:e>
                      <m:sup>
                        <m:r>
                          <a:rPr lang="ar-AE"/>
                          <m:t>−</m:t>
                        </m:r>
                      </m:sup>
                    </m:sSup>
                  </m:oMath>
                </a14:m>
                <a:r>
                  <a:rPr lang="ar-AE" dirty="0"/>
                  <a:t>), </a:t>
                </a:r>
                <a:r>
                  <a:rPr lang="en-US" dirty="0"/>
                  <a:t>its gradient is zero.</a:t>
                </a:r>
              </a:p>
              <a:p>
                <a:endParaRPr lang="en-US" dirty="0"/>
              </a:p>
            </p:txBody>
          </p:sp>
        </mc:Choice>
        <mc:Fallback>
          <p:sp>
            <p:nvSpPr>
              <p:cNvPr id="3" name="Content Placeholder 2">
                <a:extLst>
                  <a:ext uri="{FF2B5EF4-FFF2-40B4-BE49-F238E27FC236}">
                    <a16:creationId xmlns:a16="http://schemas.microsoft.com/office/drawing/2014/main" id="{668D060F-E147-E148-8C9B-B2E362DF0DF9}"/>
                  </a:ext>
                </a:extLst>
              </p:cNvPr>
              <p:cNvSpPr>
                <a:spLocks noGrp="1" noRot="1" noChangeAspect="1" noMove="1" noResize="1" noEditPoints="1" noAdjustHandles="1" noChangeArrowheads="1" noChangeShapeType="1" noTextEdit="1"/>
              </p:cNvSpPr>
              <p:nvPr>
                <p:ph idx="1"/>
              </p:nvPr>
            </p:nvSpPr>
            <p:spPr>
              <a:xfrm>
                <a:off x="478369" y="1213308"/>
                <a:ext cx="11473384" cy="2899768"/>
              </a:xfrm>
              <a:blipFill>
                <a:blip r:embed="rId2"/>
                <a:stretch>
                  <a:fillRect l="-1275" t="-1891" b="-18697"/>
                </a:stretch>
              </a:blipFill>
            </p:spPr>
            <p:txBody>
              <a:bodyPr/>
              <a:lstStyle/>
              <a:p>
                <a:r>
                  <a:rPr lang="en-US">
                    <a:noFill/>
                  </a:rPr>
                  <a:t> </a:t>
                </a:r>
              </a:p>
            </p:txBody>
          </p:sp>
        </mc:Fallback>
      </mc:AlternateContent>
    </p:spTree>
    <p:extLst>
      <p:ext uri="{BB962C8B-B14F-4D97-AF65-F5344CB8AC3E}">
        <p14:creationId xmlns:p14="http://schemas.microsoft.com/office/powerpoint/2010/main" val="2438643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048862E-2032-7E2F-112D-53745DB31C1E}"/>
                  </a:ext>
                </a:extLst>
              </p:cNvPr>
              <p:cNvSpPr>
                <a:spLocks noGrp="1"/>
              </p:cNvSpPr>
              <p:nvPr>
                <p:ph type="title"/>
              </p:nvPr>
            </p:nvSpPr>
            <p:spPr/>
            <p:txBody>
              <a:bodyPr/>
              <a:lstStyle/>
              <a:p>
                <a:r>
                  <a:rPr lang="en-US" dirty="0"/>
                  <a:t>Deep Q-learning – Parameter </a:t>
                </a:r>
                <a14:m>
                  <m:oMath xmlns:m="http://schemas.openxmlformats.org/officeDocument/2006/math">
                    <m:r>
                      <a:rPr lang="en-US" i="1">
                        <a:latin typeface="Cambria Math" panose="02040503050406030204" pitchFamily="18" charset="0"/>
                      </a:rPr>
                      <m:t>𝜃</m:t>
                    </m:r>
                    <m:r>
                      <a:rPr lang="en-US" b="0" i="1" smtClean="0">
                        <a:latin typeface="Cambria Math" panose="02040503050406030204" pitchFamily="18" charset="0"/>
                      </a:rPr>
                      <m:t> </m:t>
                    </m:r>
                  </m:oMath>
                </a14:m>
                <a:r>
                  <a:rPr lang="en-US" dirty="0"/>
                  <a:t>update</a:t>
                </a:r>
              </a:p>
            </p:txBody>
          </p:sp>
        </mc:Choice>
        <mc:Fallback>
          <p:sp>
            <p:nvSpPr>
              <p:cNvPr id="2" name="Title 1">
                <a:extLst>
                  <a:ext uri="{FF2B5EF4-FFF2-40B4-BE49-F238E27FC236}">
                    <a16:creationId xmlns:a16="http://schemas.microsoft.com/office/drawing/2014/main" id="{3048862E-2032-7E2F-112D-53745DB31C1E}"/>
                  </a:ext>
                </a:extLst>
              </p:cNvPr>
              <p:cNvSpPr>
                <a:spLocks noGrp="1" noRot="1" noChangeAspect="1" noMove="1" noResize="1" noEditPoints="1" noAdjustHandles="1" noChangeArrowheads="1" noChangeShapeType="1" noTextEdit="1"/>
              </p:cNvSpPr>
              <p:nvPr>
                <p:ph type="title"/>
              </p:nvPr>
            </p:nvSpPr>
            <p:spPr>
              <a:blipFill>
                <a:blip r:embed="rId2"/>
                <a:stretch>
                  <a:fillRect l="-2259" b="-351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029D98-EE2B-ABE0-3752-8AFF1946736E}"/>
                  </a:ext>
                </a:extLst>
              </p:cNvPr>
              <p:cNvSpPr>
                <a:spLocks noGrp="1"/>
              </p:cNvSpPr>
              <p:nvPr>
                <p:ph idx="1"/>
              </p:nvPr>
            </p:nvSpPr>
            <p:spPr>
              <a:xfrm>
                <a:off x="478369" y="1213308"/>
                <a:ext cx="11473384" cy="2450927"/>
              </a:xfrm>
            </p:spPr>
            <p:txBody>
              <a:bodyPr/>
              <a:lstStyle/>
              <a:p>
                <a:r>
                  <a:rPr lang="en-US" b="1" dirty="0"/>
                  <a:t>Parameter Update Rule</a:t>
                </a:r>
              </a:p>
              <a:p>
                <a:r>
                  <a:rPr lang="en-US" dirty="0"/>
                  <a:t>Using gradient descent, the </a:t>
                </a:r>
                <a:r>
                  <a:rPr lang="en-US" b="1" dirty="0"/>
                  <a:t>update rule</a:t>
                </a:r>
                <a:r>
                  <a:rPr lang="en-US" dirty="0"/>
                  <a:t> for </a:t>
                </a:r>
                <a14:m>
                  <m:oMath xmlns:m="http://schemas.openxmlformats.org/officeDocument/2006/math">
                    <m:r>
                      <a:rPr lang="en-US" i="1"/>
                      <m:t>𝜃</m:t>
                    </m:r>
                  </m:oMath>
                </a14:m>
                <a:r>
                  <a:rPr lang="en-US" dirty="0"/>
                  <a:t>becomes:</a:t>
                </a:r>
              </a:p>
              <a:p>
                <a14:m>
                  <m:oMathPara xmlns:m="http://schemas.openxmlformats.org/officeDocument/2006/math">
                    <m:oMathParaPr>
                      <m:jc m:val="centerGroup"/>
                    </m:oMathParaPr>
                    <m:oMath xmlns:m="http://schemas.openxmlformats.org/officeDocument/2006/math">
                      <m:borderBox>
                        <m:borderBoxPr>
                          <m:ctrlPr>
                            <a:rPr lang="ar-AE"/>
                          </m:ctrlPr>
                        </m:borderBoxPr>
                        <m:e>
                          <m:r>
                            <a:rPr lang="ar-AE" i="1"/>
                            <m:t>𝜃</m:t>
                          </m:r>
                          <m:r>
                            <a:rPr lang="ar-AE"/>
                            <m:t>←</m:t>
                          </m:r>
                          <m:r>
                            <a:rPr lang="ar-AE" i="1"/>
                            <m:t>𝜃</m:t>
                          </m:r>
                          <m:r>
                            <a:rPr lang="ar-AE"/>
                            <m:t>−</m:t>
                          </m:r>
                          <m:r>
                            <a:rPr lang="ar-AE" i="1"/>
                            <m:t>𝛼</m:t>
                          </m:r>
                          <m:r>
                            <m:rPr>
                              <m:nor/>
                            </m:rPr>
                            <a:rPr lang="ar-AE" i="1"/>
                            <m:t> </m:t>
                          </m:r>
                          <m:sSub>
                            <m:sSubPr>
                              <m:ctrlPr>
                                <a:rPr lang="ar-AE" i="1"/>
                              </m:ctrlPr>
                            </m:sSubPr>
                            <m:e>
                              <m:r>
                                <m:rPr>
                                  <m:sty m:val="p"/>
                                </m:rPr>
                                <a:rPr lang="ar-AE"/>
                                <m:t>∇</m:t>
                              </m:r>
                            </m:e>
                            <m:sub>
                              <m:r>
                                <a:rPr lang="ar-AE" i="1"/>
                                <m:t>𝜃</m:t>
                              </m:r>
                            </m:sub>
                          </m:sSub>
                          <m:r>
                            <a:rPr lang="ar-AE" i="1"/>
                            <m:t>𝐿</m:t>
                          </m:r>
                          <m:d>
                            <m:dPr>
                              <m:ctrlPr>
                                <a:rPr lang="ar-AE" i="1"/>
                              </m:ctrlPr>
                            </m:dPr>
                            <m:e>
                              <m:r>
                                <a:rPr lang="ar-AE" i="1"/>
                                <m:t>𝜃</m:t>
                              </m:r>
                            </m:e>
                          </m:d>
                        </m:e>
                      </m:borderBox>
                    </m:oMath>
                  </m:oMathPara>
                </a14:m>
                <a:endParaRPr lang="ar-AE" b="0" dirty="0"/>
              </a:p>
              <a:p>
                <a:r>
                  <a:rPr lang="en-US" dirty="0"/>
                  <a:t>Substituting the gradient:</a:t>
                </a:r>
              </a:p>
              <a:p>
                <a14:m>
                  <m:oMathPara xmlns:m="http://schemas.openxmlformats.org/officeDocument/2006/math">
                    <m:oMathParaPr>
                      <m:jc m:val="centerGroup"/>
                    </m:oMathParaPr>
                    <m:oMath xmlns:m="http://schemas.openxmlformats.org/officeDocument/2006/math">
                      <m:r>
                        <a:rPr lang="en-US" i="1"/>
                        <m:t>𝜃</m:t>
                      </m:r>
                      <m:r>
                        <a:rPr lang="en-US"/>
                        <m:t>←</m:t>
                      </m:r>
                      <m:r>
                        <a:rPr lang="en-US" i="1"/>
                        <m:t>𝜃</m:t>
                      </m:r>
                      <m:r>
                        <a:rPr lang="en-US"/>
                        <m:t>−</m:t>
                      </m:r>
                      <m:r>
                        <a:rPr lang="en-US" i="1"/>
                        <m:t>𝛼</m:t>
                      </m:r>
                      <m:r>
                        <m:rPr>
                          <m:nor/>
                        </m:rPr>
                        <a:rPr lang="en-US" i="1"/>
                        <m:t> </m:t>
                      </m:r>
                      <m:r>
                        <a:rPr lang="en-US"/>
                        <m:t>𝔼</m:t>
                      </m:r>
                      <m:r>
                        <a:rPr lang="en-US"/>
                        <m:t>[</m:t>
                      </m:r>
                      <m:d>
                        <m:dPr>
                          <m:ctrlPr>
                            <a:rPr lang="ar-AE" i="1"/>
                          </m:ctrlPr>
                        </m:dPr>
                        <m:e>
                          <m:r>
                            <a:rPr lang="ar-AE" i="1"/>
                            <m:t>𝑄</m:t>
                          </m:r>
                          <m:d>
                            <m:dPr>
                              <m:sepChr m:val=","/>
                              <m:ctrlPr>
                                <a:rPr lang="ar-AE" i="1"/>
                              </m:ctrlPr>
                            </m:dPr>
                            <m:e>
                              <m:r>
                                <a:rPr lang="ar-AE" i="1"/>
                                <m:t>𝑠</m:t>
                              </m:r>
                            </m:e>
                            <m:e>
                              <m:r>
                                <a:rPr lang="ar-AE" i="1"/>
                                <m:t>𝑎</m:t>
                              </m:r>
                            </m:e>
                            <m:e>
                              <m:r>
                                <a:rPr lang="ar-AE" i="1"/>
                                <m:t>𝜃</m:t>
                              </m:r>
                            </m:e>
                          </m:d>
                          <m:r>
                            <a:rPr lang="ar-AE"/>
                            <m:t>−</m:t>
                          </m:r>
                          <m:r>
                            <a:rPr lang="ar-AE" i="1"/>
                            <m:t>𝑦</m:t>
                          </m:r>
                        </m:e>
                      </m:d>
                      <m:r>
                        <m:rPr>
                          <m:nor/>
                        </m:rPr>
                        <a:rPr lang="ar-AE" i="1"/>
                        <m:t> </m:t>
                      </m:r>
                      <m:sSub>
                        <m:sSubPr>
                          <m:ctrlPr>
                            <a:rPr lang="ar-AE" i="1"/>
                          </m:ctrlPr>
                        </m:sSubPr>
                        <m:e>
                          <m:r>
                            <m:rPr>
                              <m:sty m:val="p"/>
                            </m:rPr>
                            <a:rPr lang="ar-AE"/>
                            <m:t>∇</m:t>
                          </m:r>
                        </m:e>
                        <m:sub>
                          <m:r>
                            <a:rPr lang="ar-AE" i="1"/>
                            <m:t>𝜃</m:t>
                          </m:r>
                        </m:sub>
                      </m:sSub>
                      <m:r>
                        <a:rPr lang="ar-AE" i="1"/>
                        <m:t>𝑄</m:t>
                      </m:r>
                      <m:d>
                        <m:dPr>
                          <m:sepChr m:val=","/>
                          <m:ctrlPr>
                            <a:rPr lang="ar-AE" i="1"/>
                          </m:ctrlPr>
                        </m:dPr>
                        <m:e>
                          <m:r>
                            <a:rPr lang="ar-AE" i="1"/>
                            <m:t>𝑠</m:t>
                          </m:r>
                        </m:e>
                        <m:e>
                          <m:r>
                            <a:rPr lang="ar-AE" i="1"/>
                            <m:t>𝑎</m:t>
                          </m:r>
                        </m:e>
                        <m:e>
                          <m:r>
                            <a:rPr lang="ar-AE" i="1"/>
                            <m:t>𝜃</m:t>
                          </m:r>
                        </m:e>
                      </m:d>
                      <m:r>
                        <a:rPr lang="ar-AE"/>
                        <m:t>]</m:t>
                      </m:r>
                    </m:oMath>
                  </m:oMathPara>
                </a14:m>
                <a:endParaRPr lang="ar-AE" b="0" dirty="0"/>
              </a:p>
              <a:p>
                <a:endParaRPr lang="en-US" dirty="0"/>
              </a:p>
            </p:txBody>
          </p:sp>
        </mc:Choice>
        <mc:Fallback>
          <p:sp>
            <p:nvSpPr>
              <p:cNvPr id="3" name="Content Placeholder 2">
                <a:extLst>
                  <a:ext uri="{FF2B5EF4-FFF2-40B4-BE49-F238E27FC236}">
                    <a16:creationId xmlns:a16="http://schemas.microsoft.com/office/drawing/2014/main" id="{29029D98-EE2B-ABE0-3752-8AFF1946736E}"/>
                  </a:ext>
                </a:extLst>
              </p:cNvPr>
              <p:cNvSpPr>
                <a:spLocks noGrp="1" noRot="1" noChangeAspect="1" noMove="1" noResize="1" noEditPoints="1" noAdjustHandles="1" noChangeArrowheads="1" noChangeShapeType="1" noTextEdit="1"/>
              </p:cNvSpPr>
              <p:nvPr>
                <p:ph idx="1"/>
              </p:nvPr>
            </p:nvSpPr>
            <p:spPr>
              <a:xfrm>
                <a:off x="478369" y="1213308"/>
                <a:ext cx="11473384" cy="2450927"/>
              </a:xfrm>
              <a:blipFill>
                <a:blip r:embed="rId3"/>
                <a:stretch>
                  <a:fillRect l="-1275" t="-2239"/>
                </a:stretch>
              </a:blipFill>
            </p:spPr>
            <p:txBody>
              <a:bodyPr/>
              <a:lstStyle/>
              <a:p>
                <a:r>
                  <a:rPr lang="en-US">
                    <a:noFill/>
                  </a:rPr>
                  <a:t> </a:t>
                </a:r>
              </a:p>
            </p:txBody>
          </p:sp>
        </mc:Fallback>
      </mc:AlternateContent>
    </p:spTree>
    <p:extLst>
      <p:ext uri="{BB962C8B-B14F-4D97-AF65-F5344CB8AC3E}">
        <p14:creationId xmlns:p14="http://schemas.microsoft.com/office/powerpoint/2010/main" val="556000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9C2E-71D7-B947-F452-E04D34BCF90A}"/>
              </a:ext>
            </a:extLst>
          </p:cNvPr>
          <p:cNvSpPr>
            <a:spLocks noGrp="1"/>
          </p:cNvSpPr>
          <p:nvPr>
            <p:ph type="title"/>
          </p:nvPr>
        </p:nvSpPr>
        <p:spPr/>
        <p:txBody>
          <a:bodyPr/>
          <a:lstStyle/>
          <a:p>
            <a:r>
              <a:rPr lang="en-US" dirty="0"/>
              <a:t>Deep Q-learning – Update Target Network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6D1FAD-DED5-8D06-2A9D-AD428BB0FD3A}"/>
                  </a:ext>
                </a:extLst>
              </p:cNvPr>
              <p:cNvSpPr>
                <a:spLocks noGrp="1"/>
              </p:cNvSpPr>
              <p:nvPr>
                <p:ph idx="1"/>
              </p:nvPr>
            </p:nvSpPr>
            <p:spPr>
              <a:xfrm>
                <a:off x="478369" y="1213308"/>
                <a:ext cx="11473384" cy="3694858"/>
              </a:xfrm>
            </p:spPr>
            <p:txBody>
              <a:bodyPr/>
              <a:lstStyle/>
              <a:p>
                <a:r>
                  <a:rPr lang="en-US" b="1" dirty="0"/>
                  <a:t>Target Network Update (Soft or Hard)</a:t>
                </a:r>
              </a:p>
              <a:p>
                <a:r>
                  <a:rPr lang="en-US" dirty="0"/>
                  <a:t>To stabilize learning, DQN uses a </a:t>
                </a:r>
                <a:r>
                  <a:rPr lang="en-US" b="1" dirty="0"/>
                  <a:t>target network</a:t>
                </a:r>
                <a:r>
                  <a:rPr lang="en-US" dirty="0"/>
                  <a:t> </a:t>
                </a:r>
                <a14:m>
                  <m:oMath xmlns:m="http://schemas.openxmlformats.org/officeDocument/2006/math">
                    <m:r>
                      <a:rPr lang="en-US" i="1"/>
                      <m:t>𝑄</m:t>
                    </m:r>
                    <m:d>
                      <m:dPr>
                        <m:sepChr m:val=","/>
                        <m:ctrlPr>
                          <a:rPr lang="ar-AE" i="1"/>
                        </m:ctrlPr>
                      </m:dPr>
                      <m:e>
                        <m:r>
                          <a:rPr lang="ar-AE" i="1"/>
                          <m:t>𝑠</m:t>
                        </m:r>
                      </m:e>
                      <m:e>
                        <m:r>
                          <a:rPr lang="ar-AE" i="1"/>
                          <m:t>𝑎</m:t>
                        </m:r>
                      </m:e>
                      <m:e>
                        <m:sSup>
                          <m:sSupPr>
                            <m:ctrlPr>
                              <a:rPr lang="ar-AE" i="1"/>
                            </m:ctrlPr>
                          </m:sSupPr>
                          <m:e>
                            <m:r>
                              <a:rPr lang="ar-AE" i="1"/>
                              <m:t>𝜃</m:t>
                            </m:r>
                          </m:e>
                          <m:sup>
                            <m:r>
                              <a:rPr lang="ar-AE"/>
                              <m:t>−</m:t>
                            </m:r>
                          </m:sup>
                        </m:sSup>
                      </m:e>
                    </m:d>
                  </m:oMath>
                </a14:m>
                <a:r>
                  <a:rPr lang="en-US" dirty="0"/>
                  <a:t>whose parameters are updated periodically or softly:</a:t>
                </a:r>
              </a:p>
              <a:p>
                <a:r>
                  <a:rPr lang="en-US" b="1" dirty="0"/>
                  <a:t>Hard update (every C steps):</a:t>
                </a:r>
                <a:endParaRPr lang="en-US" dirty="0"/>
              </a:p>
              <a:p>
                <a14:m>
                  <m:oMathPara xmlns:m="http://schemas.openxmlformats.org/officeDocument/2006/math">
                    <m:oMathParaPr>
                      <m:jc m:val="centerGroup"/>
                    </m:oMathParaPr>
                    <m:oMath xmlns:m="http://schemas.openxmlformats.org/officeDocument/2006/math">
                      <m:sSup>
                        <m:sSupPr>
                          <m:ctrlPr>
                            <a:rPr lang="ar-AE"/>
                          </m:ctrlPr>
                        </m:sSupPr>
                        <m:e>
                          <m:r>
                            <a:rPr lang="ar-AE" i="1"/>
                            <m:t>𝜃</m:t>
                          </m:r>
                        </m:e>
                        <m:sup>
                          <m:r>
                            <a:rPr lang="ar-AE"/>
                            <m:t>−</m:t>
                          </m:r>
                        </m:sup>
                      </m:sSup>
                      <m:r>
                        <a:rPr lang="ar-AE"/>
                        <m:t>←</m:t>
                      </m:r>
                      <m:r>
                        <a:rPr lang="ar-AE" i="1"/>
                        <m:t>𝜃</m:t>
                      </m:r>
                    </m:oMath>
                  </m:oMathPara>
                </a14:m>
                <a:endParaRPr lang="ar-AE" dirty="0"/>
              </a:p>
              <a:p>
                <a:r>
                  <a:rPr lang="en-US" b="1" dirty="0"/>
                  <a:t>Soft update (used in DDQN variants):</a:t>
                </a:r>
                <a:endParaRPr lang="en-US" dirty="0"/>
              </a:p>
              <a:p>
                <a14:m>
                  <m:oMathPara xmlns:m="http://schemas.openxmlformats.org/officeDocument/2006/math">
                    <m:oMathParaPr>
                      <m:jc m:val="centerGroup"/>
                    </m:oMathParaPr>
                    <m:oMath xmlns:m="http://schemas.openxmlformats.org/officeDocument/2006/math">
                      <m:sSup>
                        <m:sSupPr>
                          <m:ctrlPr>
                            <a:rPr lang="ar-AE"/>
                          </m:ctrlPr>
                        </m:sSupPr>
                        <m:e>
                          <m:r>
                            <a:rPr lang="ar-AE" i="1"/>
                            <m:t>𝜃</m:t>
                          </m:r>
                        </m:e>
                        <m:sup>
                          <m:r>
                            <a:rPr lang="ar-AE"/>
                            <m:t>−</m:t>
                          </m:r>
                        </m:sup>
                      </m:sSup>
                      <m:r>
                        <a:rPr lang="ar-AE"/>
                        <m:t>←</m:t>
                      </m:r>
                      <m:r>
                        <a:rPr lang="ar-AE" i="1"/>
                        <m:t>𝜏𝜃</m:t>
                      </m:r>
                      <m:r>
                        <a:rPr lang="ar-AE"/>
                        <m:t>+</m:t>
                      </m:r>
                      <m:d>
                        <m:dPr>
                          <m:ctrlPr>
                            <a:rPr lang="ar-AE" i="1"/>
                          </m:ctrlPr>
                        </m:dPr>
                        <m:e>
                          <m:r>
                            <a:rPr lang="ar-AE"/>
                            <m:t>1</m:t>
                          </m:r>
                          <m:r>
                            <a:rPr lang="ar-AE"/>
                            <m:t>−</m:t>
                          </m:r>
                          <m:r>
                            <a:rPr lang="ar-AE" i="1"/>
                            <m:t>𝜏</m:t>
                          </m:r>
                        </m:e>
                      </m:d>
                      <m:sSup>
                        <m:sSupPr>
                          <m:ctrlPr>
                            <a:rPr lang="ar-AE" i="1"/>
                          </m:ctrlPr>
                        </m:sSupPr>
                        <m:e>
                          <m:r>
                            <a:rPr lang="ar-AE" i="1"/>
                            <m:t>𝜃</m:t>
                          </m:r>
                        </m:e>
                        <m:sup>
                          <m:r>
                            <a:rPr lang="ar-AE"/>
                            <m:t>−</m:t>
                          </m:r>
                        </m:sup>
                      </m:sSup>
                    </m:oMath>
                  </m:oMathPara>
                </a14:m>
                <a:endParaRPr lang="ar-AE" dirty="0"/>
              </a:p>
              <a:p>
                <a:r>
                  <a:rPr lang="en-US" dirty="0"/>
                  <a:t>with </a:t>
                </a:r>
                <a14:m>
                  <m:oMath xmlns:m="http://schemas.openxmlformats.org/officeDocument/2006/math">
                    <m:r>
                      <a:rPr lang="en-US" i="1"/>
                      <m:t>𝜏</m:t>
                    </m:r>
                    <m:r>
                      <a:rPr lang="en-US"/>
                      <m:t>≪</m:t>
                    </m:r>
                    <m:r>
                      <a:rPr lang="en-US"/>
                      <m:t>1</m:t>
                    </m:r>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096D1FAD-DED5-8D06-2A9D-AD428BB0FD3A}"/>
                  </a:ext>
                </a:extLst>
              </p:cNvPr>
              <p:cNvSpPr>
                <a:spLocks noGrp="1" noRot="1" noChangeAspect="1" noMove="1" noResize="1" noEditPoints="1" noAdjustHandles="1" noChangeArrowheads="1" noChangeShapeType="1" noTextEdit="1"/>
              </p:cNvSpPr>
              <p:nvPr>
                <p:ph idx="1"/>
              </p:nvPr>
            </p:nvSpPr>
            <p:spPr>
              <a:xfrm>
                <a:off x="478369" y="1213308"/>
                <a:ext cx="11473384" cy="3694858"/>
              </a:xfrm>
              <a:blipFill>
                <a:blip r:embed="rId2"/>
                <a:stretch>
                  <a:fillRect l="-1275" t="-1485"/>
                </a:stretch>
              </a:blipFill>
            </p:spPr>
            <p:txBody>
              <a:bodyPr/>
              <a:lstStyle/>
              <a:p>
                <a:r>
                  <a:rPr lang="en-US">
                    <a:noFill/>
                  </a:rPr>
                  <a:t> </a:t>
                </a:r>
              </a:p>
            </p:txBody>
          </p:sp>
        </mc:Fallback>
      </mc:AlternateContent>
    </p:spTree>
    <p:extLst>
      <p:ext uri="{BB962C8B-B14F-4D97-AF65-F5344CB8AC3E}">
        <p14:creationId xmlns:p14="http://schemas.microsoft.com/office/powerpoint/2010/main" val="3468470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A37B-83A6-5868-629B-26E824C31C64}"/>
              </a:ext>
            </a:extLst>
          </p:cNvPr>
          <p:cNvSpPr>
            <a:spLocks noGrp="1"/>
          </p:cNvSpPr>
          <p:nvPr>
            <p:ph type="title"/>
          </p:nvPr>
        </p:nvSpPr>
        <p:spPr/>
        <p:txBody>
          <a:bodyPr/>
          <a:lstStyle/>
          <a:p>
            <a:r>
              <a:rPr lang="en-US" dirty="0"/>
              <a:t>Deep Q-learning - Summary</a:t>
            </a:r>
          </a:p>
        </p:txBody>
      </p:sp>
      <mc:AlternateContent xmlns:mc="http://schemas.openxmlformats.org/markup-compatibility/2006">
        <mc:Choice xmlns:a14="http://schemas.microsoft.com/office/drawing/2010/main" Requires="a14">
          <p:graphicFrame>
            <p:nvGraphicFramePr>
              <p:cNvPr id="7" name="Content Placeholder 6">
                <a:extLst>
                  <a:ext uri="{FF2B5EF4-FFF2-40B4-BE49-F238E27FC236}">
                    <a16:creationId xmlns:a16="http://schemas.microsoft.com/office/drawing/2014/main" id="{0DCB0B92-0E3A-72B4-11C5-4BFCBB489209}"/>
                  </a:ext>
                </a:extLst>
              </p:cNvPr>
              <p:cNvGraphicFramePr>
                <a:graphicFrameLocks noGrp="1"/>
              </p:cNvGraphicFramePr>
              <p:nvPr>
                <p:ph idx="1"/>
                <p:extLst>
                  <p:ext uri="{D42A27DB-BD31-4B8C-83A1-F6EECF244321}">
                    <p14:modId xmlns:p14="http://schemas.microsoft.com/office/powerpoint/2010/main" val="1975438393"/>
                  </p:ext>
                </p:extLst>
              </p:nvPr>
            </p:nvGraphicFramePr>
            <p:xfrm>
              <a:off x="2105024" y="1212850"/>
              <a:ext cx="8201026" cy="3686087"/>
            </p:xfrm>
            <a:graphic>
              <a:graphicData uri="http://schemas.openxmlformats.org/drawingml/2006/table">
                <a:tbl>
                  <a:tblPr>
                    <a:tableStyleId>{2D5ABB26-0587-4C30-8999-92F81FD0307C}</a:tableStyleId>
                  </a:tblPr>
                  <a:tblGrid>
                    <a:gridCol w="4100513">
                      <a:extLst>
                        <a:ext uri="{9D8B030D-6E8A-4147-A177-3AD203B41FA5}">
                          <a16:colId xmlns:a16="http://schemas.microsoft.com/office/drawing/2014/main" val="2046621017"/>
                        </a:ext>
                      </a:extLst>
                    </a:gridCol>
                    <a:gridCol w="4100513">
                      <a:extLst>
                        <a:ext uri="{9D8B030D-6E8A-4147-A177-3AD203B41FA5}">
                          <a16:colId xmlns:a16="http://schemas.microsoft.com/office/drawing/2014/main" val="4263439336"/>
                        </a:ext>
                      </a:extLst>
                    </a:gridCol>
                  </a:tblGrid>
                  <a:tr h="296249">
                    <a:tc>
                      <a:txBody>
                        <a:bodyPr/>
                        <a:lstStyle/>
                        <a:p>
                          <a:pPr algn="ctr">
                            <a:buNone/>
                          </a:pPr>
                          <a:r>
                            <a:rPr lang="en-US" sz="1800" b="1" dirty="0"/>
                            <a:t>Concept</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buNone/>
                          </a:pPr>
                          <a:r>
                            <a:rPr lang="en-US" sz="1800" b="1" dirty="0"/>
                            <a:t>Formula</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50237539"/>
                      </a:ext>
                    </a:extLst>
                  </a:tr>
                  <a:tr h="533246">
                    <a:tc>
                      <a:txBody>
                        <a:bodyPr/>
                        <a:lstStyle/>
                        <a:p>
                          <a:pPr algn="ctr">
                            <a:buNone/>
                          </a:pPr>
                          <a:r>
                            <a:rPr lang="en-US" sz="1800" b="1" dirty="0"/>
                            <a:t>TD target</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𝑦</m:t>
                                </m:r>
                                <m:r>
                                  <a:rPr lang="en-US" sz="1800">
                                    <a:latin typeface="Cambria Math" panose="02040503050406030204" pitchFamily="18" charset="0"/>
                                  </a:rPr>
                                  <m:t>=</m:t>
                                </m:r>
                                <m:r>
                                  <a:rPr lang="en-US" sz="1800" i="1">
                                    <a:latin typeface="Cambria Math" panose="02040503050406030204" pitchFamily="18" charset="0"/>
                                  </a:rPr>
                                  <m:t>𝑟</m:t>
                                </m:r>
                                <m:r>
                                  <a:rPr lang="en-US" sz="1800">
                                    <a:latin typeface="Cambria Math" panose="02040503050406030204" pitchFamily="18" charset="0"/>
                                  </a:rPr>
                                  <m:t>+</m:t>
                                </m:r>
                                <m:r>
                                  <a:rPr lang="en-US" sz="1800" i="1">
                                    <a:latin typeface="Cambria Math" panose="02040503050406030204" pitchFamily="18" charset="0"/>
                                  </a:rPr>
                                  <m:t>𝛾</m:t>
                                </m:r>
                                <m:limLow>
                                  <m:limLowPr>
                                    <m:ctrlPr>
                                      <a:rPr lang="ar-AE" sz="1800" i="1">
                                        <a:latin typeface="Cambria Math" panose="02040503050406030204" pitchFamily="18" charset="0"/>
                                      </a:rPr>
                                    </m:ctrlPr>
                                  </m:limLowPr>
                                  <m:e>
                                    <m:func>
                                      <m:funcPr>
                                        <m:ctrlPr>
                                          <a:rPr lang="ar-AE" sz="1800" i="1">
                                            <a:latin typeface="Cambria Math" panose="02040503050406030204" pitchFamily="18" charset="0"/>
                                          </a:rPr>
                                        </m:ctrlPr>
                                      </m:funcPr>
                                      <m:fName>
                                        <m:r>
                                          <m:rPr>
                                            <m:sty m:val="p"/>
                                          </m:rPr>
                                          <a:rPr lang="en-US" sz="1800">
                                            <a:latin typeface="Cambria Math" panose="02040503050406030204" pitchFamily="18" charset="0"/>
                                          </a:rPr>
                                          <m:t>max</m:t>
                                        </m:r>
                                      </m:fName>
                                      <m:e>
                                        <m:r>
                                          <a:rPr lang="en-US" sz="1800" b="0" i="1" smtClean="0">
                                            <a:latin typeface="Cambria Math" panose="02040503050406030204" pitchFamily="18" charset="0"/>
                                          </a:rPr>
                                          <m:t> </m:t>
                                        </m:r>
                                      </m:e>
                                    </m:func>
                                  </m:e>
                                  <m:lim>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a:latin typeface="Cambria Math" panose="02040503050406030204" pitchFamily="18" charset="0"/>
                                          </a:rPr>
                                          <m:t>′</m:t>
                                        </m:r>
                                      </m:sup>
                                    </m:sSup>
                                  </m:lim>
                                </m:limLow>
                                <m:r>
                                  <a:rPr lang="ar-AE" sz="1800" i="1" smtClean="0">
                                    <a:latin typeface="Cambria Math" panose="02040503050406030204" pitchFamily="18" charset="0"/>
                                  </a:rPr>
                                  <m:t>𝑄</m:t>
                                </m:r>
                                <m:d>
                                  <m:dPr>
                                    <m:sepChr m:val=","/>
                                    <m:ctrlPr>
                                      <a:rPr lang="ar-AE" sz="1800" i="1">
                                        <a:latin typeface="Cambria Math" panose="02040503050406030204" pitchFamily="18" charset="0"/>
                                      </a:rPr>
                                    </m:ctrlPr>
                                  </m:dPr>
                                  <m:e>
                                    <m:sSup>
                                      <m:sSupPr>
                                        <m:ctrlPr>
                                          <a:rPr lang="ar-AE" sz="1800" i="1">
                                            <a:latin typeface="Cambria Math" panose="02040503050406030204" pitchFamily="18" charset="0"/>
                                          </a:rPr>
                                        </m:ctrlPr>
                                      </m:sSupPr>
                                      <m:e>
                                        <m:r>
                                          <a:rPr lang="ar-AE" sz="1800" i="1">
                                            <a:latin typeface="Cambria Math" panose="02040503050406030204" pitchFamily="18" charset="0"/>
                                          </a:rPr>
                                          <m:t>𝑠</m:t>
                                        </m:r>
                                      </m:e>
                                      <m:sup>
                                        <m:r>
                                          <a:rPr lang="ar-AE" sz="1800">
                                            <a:latin typeface="Cambria Math" panose="02040503050406030204" pitchFamily="18" charset="0"/>
                                          </a:rPr>
                                          <m:t>′</m:t>
                                        </m:r>
                                      </m:sup>
                                    </m:sSup>
                                  </m:e>
                                  <m:e>
                                    <m:sSup>
                                      <m:sSupPr>
                                        <m:ctrlPr>
                                          <a:rPr lang="ar-AE" sz="1800" i="1">
                                            <a:latin typeface="Cambria Math" panose="02040503050406030204" pitchFamily="18" charset="0"/>
                                          </a:rPr>
                                        </m:ctrlPr>
                                      </m:sSupPr>
                                      <m:e>
                                        <m:r>
                                          <a:rPr lang="ar-AE" sz="1800" i="1">
                                            <a:latin typeface="Cambria Math" panose="02040503050406030204" pitchFamily="18" charset="0"/>
                                          </a:rPr>
                                          <m:t>𝑎</m:t>
                                        </m:r>
                                      </m:e>
                                      <m:sup>
                                        <m:r>
                                          <a:rPr lang="ar-AE" sz="1800">
                                            <a:latin typeface="Cambria Math" panose="02040503050406030204" pitchFamily="18" charset="0"/>
                                          </a:rPr>
                                          <m:t>′</m:t>
                                        </m:r>
                                      </m:sup>
                                    </m:sSup>
                                  </m:e>
                                  <m:e>
                                    <m:sSup>
                                      <m:sSupPr>
                                        <m:ctrlPr>
                                          <a:rPr lang="ar-AE" sz="1800" i="1">
                                            <a:latin typeface="Cambria Math" panose="02040503050406030204" pitchFamily="18" charset="0"/>
                                          </a:rPr>
                                        </m:ctrlPr>
                                      </m:sSupPr>
                                      <m:e>
                                        <m:r>
                                          <a:rPr lang="ar-AE" sz="1800" i="1">
                                            <a:latin typeface="Cambria Math" panose="02040503050406030204" pitchFamily="18" charset="0"/>
                                          </a:rPr>
                                          <m:t>𝜃</m:t>
                                        </m:r>
                                      </m:e>
                                      <m:sup>
                                        <m:r>
                                          <a:rPr lang="ar-AE" sz="1800">
                                            <a:latin typeface="Cambria Math" panose="02040503050406030204" pitchFamily="18" charset="0"/>
                                          </a:rPr>
                                          <m:t>−</m:t>
                                        </m:r>
                                      </m:sup>
                                    </m:sSup>
                                  </m:e>
                                </m:d>
                              </m:oMath>
                            </m:oMathPara>
                          </a14:m>
                          <a:endParaRPr lang="en-US" sz="1800" dirty="0"/>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8978278"/>
                      </a:ext>
                    </a:extLst>
                  </a:tr>
                  <a:tr h="533246">
                    <a:tc>
                      <a:txBody>
                        <a:bodyPr/>
                        <a:lstStyle/>
                        <a:p>
                          <a:pPr algn="ctr">
                            <a:buNone/>
                          </a:pPr>
                          <a:r>
                            <a:rPr lang="en-US" sz="1800" b="1" dirty="0"/>
                            <a:t>Loss</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14:m>
                            <m:oMathPara xmlns:m="http://schemas.openxmlformats.org/officeDocument/2006/math">
                              <m:oMathParaPr>
                                <m:jc m:val="centerGroup"/>
                              </m:oMathParaPr>
                              <m:oMath xmlns:m="http://schemas.openxmlformats.org/officeDocument/2006/math">
                                <m:r>
                                  <a:rPr lang="pt-BR" sz="1800" i="1" dirty="0" smtClean="0">
                                    <a:latin typeface="Cambria Math" panose="02040503050406030204" pitchFamily="18" charset="0"/>
                                  </a:rPr>
                                  <m:t>𝐿</m:t>
                                </m:r>
                                <m:r>
                                  <a:rPr lang="pt-BR" sz="1800" i="1" dirty="0" smtClean="0">
                                    <a:latin typeface="Cambria Math" panose="02040503050406030204" pitchFamily="18" charset="0"/>
                                  </a:rPr>
                                  <m:t>(</m:t>
                                </m:r>
                                <m:r>
                                  <a:rPr lang="pt-BR" sz="1800" i="1" dirty="0" smtClean="0">
                                    <a:latin typeface="Cambria Math" panose="02040503050406030204" pitchFamily="18" charset="0"/>
                                  </a:rPr>
                                  <m:t>𝜃</m:t>
                                </m:r>
                                <m:r>
                                  <a:rPr lang="pt-BR" sz="1800" i="1" dirty="0" smtClean="0">
                                    <a:latin typeface="Cambria Math" panose="02040503050406030204" pitchFamily="18" charset="0"/>
                                  </a:rPr>
                                  <m:t>)=</m:t>
                                </m:r>
                                <m:r>
                                  <a:rPr lang="pt-BR" sz="1800" i="1" dirty="0" smtClean="0">
                                    <a:latin typeface="Cambria Math" panose="02040503050406030204" pitchFamily="18" charset="0"/>
                                  </a:rPr>
                                  <m:t>𝐸</m:t>
                                </m:r>
                                <m:r>
                                  <a:rPr lang="pt-BR" sz="180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d>
                                      <m:dPr>
                                        <m:ctrlPr>
                                          <a:rPr lang="pt-BR" sz="1800" i="1" dirty="0" smtClean="0">
                                            <a:latin typeface="Cambria Math" panose="02040503050406030204" pitchFamily="18" charset="0"/>
                                          </a:rPr>
                                        </m:ctrlPr>
                                      </m:dPr>
                                      <m:e>
                                        <m:r>
                                          <a:rPr lang="pt-BR" sz="1800" i="1" dirty="0" smtClean="0">
                                            <a:latin typeface="Cambria Math" panose="02040503050406030204" pitchFamily="18" charset="0"/>
                                          </a:rPr>
                                          <m:t>𝑦</m:t>
                                        </m:r>
                                        <m:r>
                                          <a:rPr lang="pt-BR" sz="1800" i="1" dirty="0" smtClean="0">
                                            <a:latin typeface="Cambria Math" panose="02040503050406030204" pitchFamily="18" charset="0"/>
                                          </a:rPr>
                                          <m:t>−</m:t>
                                        </m:r>
                                        <m:r>
                                          <a:rPr lang="pt-BR" sz="1800" i="1" dirty="0" smtClean="0">
                                            <a:latin typeface="Cambria Math" panose="02040503050406030204" pitchFamily="18" charset="0"/>
                                          </a:rPr>
                                          <m:t>𝑄</m:t>
                                        </m:r>
                                        <m:d>
                                          <m:dPr>
                                            <m:ctrlPr>
                                              <a:rPr lang="pt-BR" sz="1800" i="1" dirty="0" smtClean="0">
                                                <a:latin typeface="Cambria Math" panose="02040503050406030204" pitchFamily="18" charset="0"/>
                                              </a:rPr>
                                            </m:ctrlPr>
                                          </m:dPr>
                                          <m:e>
                                            <m:r>
                                              <a:rPr lang="pt-BR" sz="1800" i="1" dirty="0" err="1" smtClean="0">
                                                <a:latin typeface="Cambria Math" panose="02040503050406030204" pitchFamily="18" charset="0"/>
                                              </a:rPr>
                                              <m:t>𝑠</m:t>
                                            </m:r>
                                            <m:r>
                                              <a:rPr lang="pt-BR" sz="1800" i="1" dirty="0" err="1" smtClean="0">
                                                <a:latin typeface="Cambria Math" panose="02040503050406030204" pitchFamily="18" charset="0"/>
                                              </a:rPr>
                                              <m:t>,</m:t>
                                            </m:r>
                                            <m:r>
                                              <a:rPr lang="pt-BR" sz="1800" i="1" dirty="0" err="1" smtClean="0">
                                                <a:latin typeface="Cambria Math" panose="02040503050406030204" pitchFamily="18" charset="0"/>
                                              </a:rPr>
                                              <m:t>𝑎</m:t>
                                            </m:r>
                                            <m:r>
                                              <a:rPr lang="pt-BR" sz="1800" i="1" dirty="0" err="1" smtClean="0">
                                                <a:latin typeface="Cambria Math" panose="02040503050406030204" pitchFamily="18" charset="0"/>
                                              </a:rPr>
                                              <m:t>;</m:t>
                                            </m:r>
                                            <m:r>
                                              <a:rPr lang="pt-BR" sz="1800" i="1" dirty="0" err="1" smtClean="0">
                                                <a:latin typeface="Cambria Math" panose="02040503050406030204" pitchFamily="18" charset="0"/>
                                              </a:rPr>
                                              <m:t>𝜃</m:t>
                                            </m:r>
                                          </m:e>
                                        </m:d>
                                      </m:e>
                                    </m:d>
                                  </m:e>
                                  <m:sup>
                                    <m:r>
                                      <a:rPr lang="en-US" sz="1800" b="0" i="1" dirty="0" smtClean="0">
                                        <a:latin typeface="Cambria Math" panose="02040503050406030204" pitchFamily="18" charset="0"/>
                                      </a:rPr>
                                      <m:t>2</m:t>
                                    </m:r>
                                  </m:sup>
                                </m:sSup>
                                <m:r>
                                  <a:rPr lang="pt-BR" sz="1800" i="1" dirty="0" smtClean="0">
                                    <a:latin typeface="Cambria Math" panose="02040503050406030204" pitchFamily="18" charset="0"/>
                                  </a:rPr>
                                  <m:t>]</m:t>
                                </m:r>
                              </m:oMath>
                            </m:oMathPara>
                          </a14:m>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8980978"/>
                      </a:ext>
                    </a:extLst>
                  </a:tr>
                  <a:tr h="1007244">
                    <a:tc>
                      <a:txBody>
                        <a:bodyPr/>
                        <a:lstStyle/>
                        <a:p>
                          <a:pPr algn="ctr">
                            <a:buNone/>
                          </a:pPr>
                          <a:r>
                            <a:rPr lang="en-US" sz="1800" b="1" dirty="0"/>
                            <a:t>Gradient of the Loss</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uNone/>
                          </a:pPr>
                          <a14:m>
                            <m:oMathPara xmlns:m="http://schemas.openxmlformats.org/officeDocument/2006/math">
                              <m:oMathParaPr>
                                <m:jc m:val="centerGroup"/>
                              </m:oMathParaPr>
                              <m:oMath xmlns:m="http://schemas.openxmlformats.org/officeDocument/2006/math">
                                <m:r>
                                  <m:rPr>
                                    <m:sty m:val="p"/>
                                  </m:rPr>
                                  <a:rPr lang="pt-BR" sz="1800" i="0" dirty="0" smtClean="0">
                                    <a:latin typeface="Cambria Math" panose="02040503050406030204" pitchFamily="18" charset="0"/>
                                  </a:rPr>
                                  <m:t>∇</m:t>
                                </m:r>
                                <m:r>
                                  <a:rPr lang="pt-BR" sz="1800" i="1" dirty="0" smtClean="0">
                                    <a:latin typeface="Cambria Math" panose="02040503050406030204" pitchFamily="18" charset="0"/>
                                  </a:rPr>
                                  <m:t>𝜃</m:t>
                                </m:r>
                                <m:r>
                                  <a:rPr lang="pt-BR" sz="1800" i="1" dirty="0" smtClean="0">
                                    <a:latin typeface="Cambria Math" panose="02040503050406030204" pitchFamily="18" charset="0"/>
                                  </a:rPr>
                                  <m:t>​</m:t>
                                </m:r>
                                <m:r>
                                  <a:rPr lang="pt-BR" sz="1800" i="1" dirty="0" smtClean="0">
                                    <a:latin typeface="Cambria Math" panose="02040503050406030204" pitchFamily="18" charset="0"/>
                                  </a:rPr>
                                  <m:t>𝐿</m:t>
                                </m:r>
                                <m:r>
                                  <a:rPr lang="pt-BR" sz="1800" i="1" dirty="0" smtClean="0">
                                    <a:latin typeface="Cambria Math" panose="02040503050406030204" pitchFamily="18" charset="0"/>
                                  </a:rPr>
                                  <m:t>(</m:t>
                                </m:r>
                                <m:r>
                                  <a:rPr lang="pt-BR" sz="1800" i="1" dirty="0" smtClean="0">
                                    <a:latin typeface="Cambria Math" panose="02040503050406030204" pitchFamily="18" charset="0"/>
                                  </a:rPr>
                                  <m:t>𝜃</m:t>
                                </m:r>
                                <m:r>
                                  <a:rPr lang="pt-BR" sz="1800" i="1" dirty="0" smtClean="0">
                                    <a:latin typeface="Cambria Math" panose="02040503050406030204" pitchFamily="18" charset="0"/>
                                  </a:rPr>
                                  <m:t>)=</m:t>
                                </m:r>
                                <m:r>
                                  <a:rPr lang="pt-BR" sz="1800" i="1" dirty="0" smtClean="0">
                                    <a:latin typeface="Cambria Math" panose="02040503050406030204" pitchFamily="18" charset="0"/>
                                  </a:rPr>
                                  <m:t>𝐸</m:t>
                                </m:r>
                                <m:r>
                                  <a:rPr lang="pt-BR" sz="1800" i="1" dirty="0" smtClean="0">
                                    <a:latin typeface="Cambria Math" panose="02040503050406030204" pitchFamily="18" charset="0"/>
                                  </a:rPr>
                                  <m:t>[</m:t>
                                </m:r>
                                <m:r>
                                  <a:rPr lang="pt-BR" sz="1800" i="1" dirty="0" smtClean="0">
                                    <a:latin typeface="Cambria Math" panose="02040503050406030204" pitchFamily="18" charset="0"/>
                                  </a:rPr>
                                  <m:t>2</m:t>
                                </m:r>
                                <m:r>
                                  <a:rPr lang="pt-BR" sz="1800" i="1" dirty="0" smtClean="0">
                                    <a:latin typeface="Cambria Math" panose="02040503050406030204" pitchFamily="18" charset="0"/>
                                  </a:rPr>
                                  <m:t>(</m:t>
                                </m:r>
                                <m:r>
                                  <a:rPr lang="pt-BR" sz="1800" i="1" dirty="0" smtClean="0">
                                    <a:latin typeface="Cambria Math" panose="02040503050406030204" pitchFamily="18" charset="0"/>
                                  </a:rPr>
                                  <m:t>𝑄</m:t>
                                </m:r>
                                <m:r>
                                  <a:rPr lang="pt-BR" sz="1800" i="1" dirty="0" smtClean="0">
                                    <a:latin typeface="Cambria Math" panose="02040503050406030204" pitchFamily="18" charset="0"/>
                                  </a:rPr>
                                  <m:t>(</m:t>
                                </m:r>
                                <m:r>
                                  <a:rPr lang="pt-BR" sz="1800" i="1" dirty="0" err="1" smtClean="0">
                                    <a:latin typeface="Cambria Math" panose="02040503050406030204" pitchFamily="18" charset="0"/>
                                  </a:rPr>
                                  <m:t>𝑠</m:t>
                                </m:r>
                                <m:r>
                                  <a:rPr lang="pt-BR" sz="1800" i="1" dirty="0" err="1" smtClean="0">
                                    <a:latin typeface="Cambria Math" panose="02040503050406030204" pitchFamily="18" charset="0"/>
                                  </a:rPr>
                                  <m:t>,</m:t>
                                </m:r>
                                <m:r>
                                  <a:rPr lang="pt-BR" sz="1800" i="1" dirty="0" err="1" smtClean="0">
                                    <a:latin typeface="Cambria Math" panose="02040503050406030204" pitchFamily="18" charset="0"/>
                                  </a:rPr>
                                  <m:t>𝑎</m:t>
                                </m:r>
                                <m:r>
                                  <a:rPr lang="pt-BR" sz="1800" i="1" dirty="0" err="1" smtClean="0">
                                    <a:latin typeface="Cambria Math" panose="02040503050406030204" pitchFamily="18" charset="0"/>
                                  </a:rPr>
                                  <m:t>;</m:t>
                                </m:r>
                                <m:r>
                                  <a:rPr lang="pt-BR" sz="1800" i="1" dirty="0" err="1" smtClean="0">
                                    <a:latin typeface="Cambria Math" panose="02040503050406030204" pitchFamily="18" charset="0"/>
                                  </a:rPr>
                                  <m:t>𝜃</m:t>
                                </m:r>
                                <m:r>
                                  <a:rPr lang="pt-BR" sz="1800" i="1" dirty="0" smtClean="0">
                                    <a:latin typeface="Cambria Math" panose="02040503050406030204" pitchFamily="18" charset="0"/>
                                  </a:rPr>
                                  <m:t>)−</m:t>
                                </m:r>
                                <m:r>
                                  <a:rPr lang="pt-BR" sz="1800" i="1" dirty="0" smtClean="0">
                                    <a:latin typeface="Cambria Math" panose="02040503050406030204" pitchFamily="18" charset="0"/>
                                  </a:rPr>
                                  <m:t>𝑦</m:t>
                                </m:r>
                                <m:r>
                                  <a:rPr lang="pt-BR" sz="1800" i="1" dirty="0" smtClean="0">
                                    <a:latin typeface="Cambria Math" panose="02040503050406030204" pitchFamily="18" charset="0"/>
                                  </a:rPr>
                                  <m:t>)</m:t>
                                </m:r>
                                <m:r>
                                  <m:rPr>
                                    <m:sty m:val="p"/>
                                  </m:rPr>
                                  <a:rPr lang="pt-BR" sz="1800" i="0" dirty="0" smtClean="0">
                                    <a:latin typeface="Cambria Math" panose="02040503050406030204" pitchFamily="18" charset="0"/>
                                  </a:rPr>
                                  <m:t>∇</m:t>
                                </m:r>
                                <m:r>
                                  <a:rPr lang="pt-BR" sz="1800" i="1" dirty="0" smtClean="0">
                                    <a:latin typeface="Cambria Math" panose="02040503050406030204" pitchFamily="18" charset="0"/>
                                  </a:rPr>
                                  <m:t>𝜃</m:t>
                                </m:r>
                                <m:r>
                                  <a:rPr lang="pt-BR" sz="1800" i="1" dirty="0" smtClean="0">
                                    <a:latin typeface="Cambria Math" panose="02040503050406030204" pitchFamily="18" charset="0"/>
                                  </a:rPr>
                                  <m:t>​</m:t>
                                </m:r>
                                <m:r>
                                  <a:rPr lang="pt-BR" sz="1800" i="1" dirty="0" smtClean="0">
                                    <a:latin typeface="Cambria Math" panose="02040503050406030204" pitchFamily="18" charset="0"/>
                                  </a:rPr>
                                  <m:t>𝑄</m:t>
                                </m:r>
                                <m:r>
                                  <a:rPr lang="pt-BR" sz="1800" i="1" dirty="0" smtClean="0">
                                    <a:latin typeface="Cambria Math" panose="02040503050406030204" pitchFamily="18" charset="0"/>
                                  </a:rPr>
                                  <m:t>(</m:t>
                                </m:r>
                                <m:r>
                                  <a:rPr lang="pt-BR" sz="1800" i="1" dirty="0" err="1" smtClean="0">
                                    <a:latin typeface="Cambria Math" panose="02040503050406030204" pitchFamily="18" charset="0"/>
                                  </a:rPr>
                                  <m:t>𝑠</m:t>
                                </m:r>
                                <m:r>
                                  <a:rPr lang="pt-BR" sz="1800" i="1" dirty="0" err="1" smtClean="0">
                                    <a:latin typeface="Cambria Math" panose="02040503050406030204" pitchFamily="18" charset="0"/>
                                  </a:rPr>
                                  <m:t>,</m:t>
                                </m:r>
                                <m:r>
                                  <a:rPr lang="pt-BR" sz="1800" i="1" dirty="0" err="1" smtClean="0">
                                    <a:latin typeface="Cambria Math" panose="02040503050406030204" pitchFamily="18" charset="0"/>
                                  </a:rPr>
                                  <m:t>𝑎</m:t>
                                </m:r>
                                <m:r>
                                  <a:rPr lang="pt-BR" sz="1800" i="1" dirty="0" err="1" smtClean="0">
                                    <a:latin typeface="Cambria Math" panose="02040503050406030204" pitchFamily="18" charset="0"/>
                                  </a:rPr>
                                  <m:t>;</m:t>
                                </m:r>
                                <m:r>
                                  <a:rPr lang="pt-BR" sz="1800" i="1" dirty="0" err="1" smtClean="0">
                                    <a:latin typeface="Cambria Math" panose="02040503050406030204" pitchFamily="18" charset="0"/>
                                  </a:rPr>
                                  <m:t>𝜃</m:t>
                                </m:r>
                                <m:r>
                                  <a:rPr lang="pt-BR" sz="1800" i="1" dirty="0" smtClean="0">
                                    <a:latin typeface="Cambria Math" panose="02040503050406030204" pitchFamily="18" charset="0"/>
                                  </a:rPr>
                                  <m:t>)]</m:t>
                                </m:r>
                              </m:oMath>
                            </m:oMathPara>
                          </a14:m>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5941726"/>
                      </a:ext>
                    </a:extLst>
                  </a:tr>
                  <a:tr h="770245">
                    <a:tc>
                      <a:txBody>
                        <a:bodyPr/>
                        <a:lstStyle/>
                        <a:p>
                          <a:pPr algn="ctr">
                            <a:buNone/>
                          </a:pPr>
                          <a:r>
                            <a:rPr lang="en-US" sz="1800" b="1" dirty="0"/>
                            <a:t>Update</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14:m>
                            <m:oMathPara xmlns:m="http://schemas.openxmlformats.org/officeDocument/2006/math">
                              <m:oMathParaPr>
                                <m:jc m:val="centerGroup"/>
                              </m:oMathParaPr>
                              <m:oMath xmlns:m="http://schemas.openxmlformats.org/officeDocument/2006/math">
                                <m:r>
                                  <a:rPr lang="el-GR" sz="1800" i="1" dirty="0" smtClean="0">
                                    <a:latin typeface="Cambria Math" panose="02040503050406030204" pitchFamily="18" charset="0"/>
                                  </a:rPr>
                                  <m:t>𝜃</m:t>
                                </m:r>
                                <m:r>
                                  <a:rPr lang="el-GR" sz="1800" i="1" dirty="0" smtClean="0">
                                    <a:latin typeface="Cambria Math" panose="02040503050406030204" pitchFamily="18" charset="0"/>
                                  </a:rPr>
                                  <m:t>←</m:t>
                                </m:r>
                                <m:r>
                                  <a:rPr lang="el-GR" sz="1800" i="1" dirty="0" smtClean="0">
                                    <a:latin typeface="Cambria Math" panose="02040503050406030204" pitchFamily="18" charset="0"/>
                                  </a:rPr>
                                  <m:t>𝜃</m:t>
                                </m:r>
                                <m:r>
                                  <a:rPr lang="el-GR" sz="1800" i="1" dirty="0" smtClean="0">
                                    <a:latin typeface="Cambria Math" panose="02040503050406030204" pitchFamily="18" charset="0"/>
                                  </a:rPr>
                                  <m:t>−</m:t>
                                </m:r>
                                <m:r>
                                  <a:rPr lang="el-GR" sz="1800" i="1" dirty="0" smtClean="0">
                                    <a:latin typeface="Cambria Math" panose="02040503050406030204" pitchFamily="18" charset="0"/>
                                  </a:rPr>
                                  <m:t>𝛼</m:t>
                                </m:r>
                                <m:r>
                                  <a:rPr lang="el-GR" sz="1800" i="1" dirty="0" smtClean="0">
                                    <a:latin typeface="Cambria Math" panose="02040503050406030204" pitchFamily="18" charset="0"/>
                                  </a:rPr>
                                  <m:t>(</m:t>
                                </m:r>
                                <m:r>
                                  <a:rPr lang="en-US" sz="1800" i="1" dirty="0" smtClean="0">
                                    <a:latin typeface="Cambria Math" panose="02040503050406030204" pitchFamily="18" charset="0"/>
                                  </a:rPr>
                                  <m:t>𝑄</m:t>
                                </m:r>
                                <m:r>
                                  <a:rPr lang="en-US" sz="1800" i="1" dirty="0" smtClean="0">
                                    <a:latin typeface="Cambria Math" panose="02040503050406030204" pitchFamily="18" charset="0"/>
                                  </a:rPr>
                                  <m:t>(</m:t>
                                </m:r>
                                <m:r>
                                  <a:rPr lang="en-US" sz="1800" i="1" dirty="0" err="1" smtClean="0">
                                    <a:latin typeface="Cambria Math" panose="02040503050406030204" pitchFamily="18" charset="0"/>
                                  </a:rPr>
                                  <m:t>𝑠</m:t>
                                </m:r>
                                <m:r>
                                  <a:rPr lang="en-US" sz="1800" i="1" dirty="0" err="1" smtClean="0">
                                    <a:latin typeface="Cambria Math" panose="02040503050406030204" pitchFamily="18" charset="0"/>
                                  </a:rPr>
                                  <m:t>,</m:t>
                                </m:r>
                                <m:r>
                                  <a:rPr lang="en-US" sz="1800" i="1" dirty="0" err="1" smtClean="0">
                                    <a:latin typeface="Cambria Math" panose="02040503050406030204" pitchFamily="18" charset="0"/>
                                  </a:rPr>
                                  <m:t>𝑎</m:t>
                                </m:r>
                                <m:r>
                                  <a:rPr lang="en-US" sz="1800" i="1" dirty="0" smtClean="0">
                                    <a:latin typeface="Cambria Math" panose="02040503050406030204" pitchFamily="18" charset="0"/>
                                  </a:rPr>
                                  <m:t>;</m:t>
                                </m:r>
                                <m:r>
                                  <a:rPr lang="el-GR" sz="1800" i="1" dirty="0" smtClean="0">
                                    <a:latin typeface="Cambria Math" panose="02040503050406030204" pitchFamily="18" charset="0"/>
                                  </a:rPr>
                                  <m:t>𝜃</m:t>
                                </m:r>
                                <m:r>
                                  <a:rPr lang="el-GR" sz="1800" i="1" dirty="0" smtClean="0">
                                    <a:latin typeface="Cambria Math" panose="02040503050406030204" pitchFamily="18" charset="0"/>
                                  </a:rPr>
                                  <m:t>)−</m:t>
                                </m:r>
                                <m:r>
                                  <a:rPr lang="en-US" sz="1800" i="1" dirty="0" smtClean="0">
                                    <a:latin typeface="Cambria Math" panose="02040503050406030204" pitchFamily="18" charset="0"/>
                                  </a:rPr>
                                  <m:t>𝑦</m:t>
                                </m:r>
                                <m:r>
                                  <a:rPr lang="en-US" sz="1800" i="1" dirty="0" smtClean="0">
                                    <a:latin typeface="Cambria Math" panose="02040503050406030204" pitchFamily="18" charset="0"/>
                                  </a:rPr>
                                  <m:t>)</m:t>
                                </m:r>
                                <m:r>
                                  <m:rPr>
                                    <m:sty m:val="p"/>
                                  </m:rPr>
                                  <a:rPr lang="en-US" sz="1800" i="0" dirty="0" smtClean="0">
                                    <a:latin typeface="Cambria Math" panose="02040503050406030204" pitchFamily="18" charset="0"/>
                                  </a:rPr>
                                  <m:t>∇</m:t>
                                </m:r>
                                <m:r>
                                  <a:rPr lang="el-GR" sz="1800" i="1" dirty="0" smtClean="0">
                                    <a:latin typeface="Cambria Math" panose="02040503050406030204" pitchFamily="18" charset="0"/>
                                  </a:rPr>
                                  <m:t>𝜃</m:t>
                                </m:r>
                                <m:r>
                                  <a:rPr lang="el-GR" sz="1800" i="1" dirty="0" smtClean="0">
                                    <a:latin typeface="Cambria Math" panose="02040503050406030204" pitchFamily="18" charset="0"/>
                                  </a:rPr>
                                  <m:t>​</m:t>
                                </m:r>
                                <m:r>
                                  <a:rPr lang="en-US" sz="1800" i="1" dirty="0" smtClean="0">
                                    <a:latin typeface="Cambria Math" panose="02040503050406030204" pitchFamily="18" charset="0"/>
                                  </a:rPr>
                                  <m:t>𝑄</m:t>
                                </m:r>
                                <m:r>
                                  <a:rPr lang="en-US" sz="1800" i="1" dirty="0" smtClean="0">
                                    <a:latin typeface="Cambria Math" panose="02040503050406030204" pitchFamily="18" charset="0"/>
                                  </a:rPr>
                                  <m:t>(</m:t>
                                </m:r>
                                <m:r>
                                  <a:rPr lang="en-US" sz="1800" i="1" dirty="0" err="1" smtClean="0">
                                    <a:latin typeface="Cambria Math" panose="02040503050406030204" pitchFamily="18" charset="0"/>
                                  </a:rPr>
                                  <m:t>𝑠</m:t>
                                </m:r>
                                <m:r>
                                  <a:rPr lang="en-US" sz="1800" i="1" dirty="0" err="1" smtClean="0">
                                    <a:latin typeface="Cambria Math" panose="02040503050406030204" pitchFamily="18" charset="0"/>
                                  </a:rPr>
                                  <m:t>,</m:t>
                                </m:r>
                                <m:r>
                                  <a:rPr lang="en-US" sz="1800" i="1" dirty="0" err="1" smtClean="0">
                                    <a:latin typeface="Cambria Math" panose="02040503050406030204" pitchFamily="18" charset="0"/>
                                  </a:rPr>
                                  <m:t>𝑎</m:t>
                                </m:r>
                                <m:r>
                                  <a:rPr lang="en-US" sz="1800" i="1" dirty="0" smtClean="0">
                                    <a:latin typeface="Cambria Math" panose="02040503050406030204" pitchFamily="18" charset="0"/>
                                  </a:rPr>
                                  <m:t>;</m:t>
                                </m:r>
                                <m:r>
                                  <a:rPr lang="el-GR" sz="1800" i="1" dirty="0" smtClean="0">
                                    <a:latin typeface="Cambria Math" panose="02040503050406030204" pitchFamily="18" charset="0"/>
                                  </a:rPr>
                                  <m:t>𝜃</m:t>
                                </m:r>
                                <m:r>
                                  <a:rPr lang="el-GR" sz="1800" i="1" dirty="0" smtClean="0">
                                    <a:latin typeface="Cambria Math" panose="02040503050406030204" pitchFamily="18" charset="0"/>
                                  </a:rPr>
                                  <m:t>)</m:t>
                                </m:r>
                              </m:oMath>
                            </m:oMathPara>
                          </a14:m>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747941"/>
                      </a:ext>
                    </a:extLst>
                  </a:tr>
                  <a:tr h="533246">
                    <a:tc>
                      <a:txBody>
                        <a:bodyPr/>
                        <a:lstStyle/>
                        <a:p>
                          <a:pPr algn="ctr">
                            <a:buNone/>
                          </a:pPr>
                          <a:r>
                            <a:rPr lang="en-US" sz="1800" b="1" dirty="0"/>
                            <a:t>Target network update (soft)</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800" baseline="0" dirty="0"/>
                            <a:t> </a:t>
                          </a:r>
                          <a:r>
                            <a:rPr lang="en-US" sz="1800" dirty="0"/>
                            <a:t> </a:t>
                          </a:r>
                          <a14:m>
                            <m:oMath xmlns:m="http://schemas.openxmlformats.org/officeDocument/2006/math">
                              <m:sSup>
                                <m:sSupPr>
                                  <m:ctrlPr>
                                    <a:rPr lang="en-US" sz="1800" b="0" i="1" dirty="0" smtClean="0">
                                      <a:latin typeface="Cambria Math" panose="02040503050406030204" pitchFamily="18" charset="0"/>
                                    </a:rPr>
                                  </m:ctrlPr>
                                </m:sSupPr>
                                <m:e>
                                  <m:r>
                                    <a:rPr lang="el-GR" sz="1800" i="1" dirty="0" smtClean="0">
                                      <a:latin typeface="Cambria Math" panose="02040503050406030204" pitchFamily="18" charset="0"/>
                                    </a:rPr>
                                    <m:t>𝜃</m:t>
                                  </m:r>
                                </m:e>
                                <m:sup>
                                  <m:r>
                                    <a:rPr lang="en-US" sz="1800" b="0" i="1" dirty="0" smtClean="0">
                                      <a:latin typeface="Cambria Math" panose="02040503050406030204" pitchFamily="18" charset="0"/>
                                    </a:rPr>
                                    <m:t>−</m:t>
                                  </m:r>
                                </m:sup>
                              </m:sSup>
                              <m:r>
                                <a:rPr lang="el-GR" sz="1800" i="1" dirty="0" smtClean="0">
                                  <a:latin typeface="Cambria Math" panose="02040503050406030204" pitchFamily="18" charset="0"/>
                                </a:rPr>
                                <m:t>←</m:t>
                              </m:r>
                              <m:r>
                                <a:rPr lang="el-GR" sz="1800" i="1" dirty="0" smtClean="0">
                                  <a:latin typeface="Cambria Math" panose="02040503050406030204" pitchFamily="18" charset="0"/>
                                </a:rPr>
                                <m:t>𝜏𝜃</m:t>
                              </m:r>
                              <m:r>
                                <a:rPr lang="el-GR" sz="1800" i="1" dirty="0" smtClean="0">
                                  <a:latin typeface="Cambria Math" panose="02040503050406030204" pitchFamily="18" charset="0"/>
                                </a:rPr>
                                <m:t>+</m:t>
                              </m:r>
                              <m:d>
                                <m:dPr>
                                  <m:ctrlPr>
                                    <a:rPr lang="el-GR" sz="1800" i="1" dirty="0" smtClean="0">
                                      <a:latin typeface="Cambria Math" panose="02040503050406030204" pitchFamily="18" charset="0"/>
                                    </a:rPr>
                                  </m:ctrlPr>
                                </m:dPr>
                                <m:e>
                                  <m:r>
                                    <a:rPr lang="el-GR" sz="1800" i="1" dirty="0" smtClean="0">
                                      <a:latin typeface="Cambria Math" panose="02040503050406030204" pitchFamily="18" charset="0"/>
                                    </a:rPr>
                                    <m:t>1</m:t>
                                  </m:r>
                                  <m:r>
                                    <a:rPr lang="el-GR" sz="1800" i="1" dirty="0" smtClean="0">
                                      <a:latin typeface="Cambria Math" panose="02040503050406030204" pitchFamily="18" charset="0"/>
                                    </a:rPr>
                                    <m:t>−</m:t>
                                  </m:r>
                                  <m:r>
                                    <a:rPr lang="el-GR" sz="1800" i="1" dirty="0" smtClean="0">
                                      <a:latin typeface="Cambria Math" panose="02040503050406030204" pitchFamily="18" charset="0"/>
                                    </a:rPr>
                                    <m:t>𝜏</m:t>
                                  </m:r>
                                </m:e>
                              </m:d>
                              <m:sSup>
                                <m:sSupPr>
                                  <m:ctrlPr>
                                    <a:rPr lang="en-US" sz="1800" b="0" i="1" dirty="0" smtClean="0">
                                      <a:latin typeface="Cambria Math" panose="02040503050406030204" pitchFamily="18" charset="0"/>
                                    </a:rPr>
                                  </m:ctrlPr>
                                </m:sSupPr>
                                <m:e>
                                  <m:r>
                                    <a:rPr lang="el-GR" sz="1800" i="1" dirty="0" smtClean="0">
                                      <a:latin typeface="Cambria Math" panose="02040503050406030204" pitchFamily="18" charset="0"/>
                                    </a:rPr>
                                    <m:t>𝜃</m:t>
                                  </m:r>
                                </m:e>
                                <m:sup>
                                  <m:r>
                                    <a:rPr lang="en-US" sz="1800" b="0" i="1" dirty="0" smtClean="0">
                                      <a:latin typeface="Cambria Math" panose="02040503050406030204" pitchFamily="18" charset="0"/>
                                    </a:rPr>
                                    <m:t>−</m:t>
                                  </m:r>
                                </m:sup>
                              </m:sSup>
                            </m:oMath>
                          </a14:m>
                          <a:endParaRPr lang="en-US" sz="1800" dirty="0"/>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3190890"/>
                      </a:ext>
                    </a:extLst>
                  </a:tr>
                </a:tbl>
              </a:graphicData>
            </a:graphic>
          </p:graphicFrame>
        </mc:Choice>
        <mc:Fallback>
          <p:graphicFrame>
            <p:nvGraphicFramePr>
              <p:cNvPr id="7" name="Content Placeholder 6">
                <a:extLst>
                  <a:ext uri="{FF2B5EF4-FFF2-40B4-BE49-F238E27FC236}">
                    <a16:creationId xmlns:a16="http://schemas.microsoft.com/office/drawing/2014/main" id="{0DCB0B92-0E3A-72B4-11C5-4BFCBB489209}"/>
                  </a:ext>
                </a:extLst>
              </p:cNvPr>
              <p:cNvGraphicFramePr>
                <a:graphicFrameLocks noGrp="1"/>
              </p:cNvGraphicFramePr>
              <p:nvPr>
                <p:ph idx="1"/>
                <p:extLst>
                  <p:ext uri="{D42A27DB-BD31-4B8C-83A1-F6EECF244321}">
                    <p14:modId xmlns:p14="http://schemas.microsoft.com/office/powerpoint/2010/main" val="1975438393"/>
                  </p:ext>
                </p:extLst>
              </p:nvPr>
            </p:nvGraphicFramePr>
            <p:xfrm>
              <a:off x="2105024" y="1212850"/>
              <a:ext cx="8201026" cy="3686087"/>
            </p:xfrm>
            <a:graphic>
              <a:graphicData uri="http://schemas.openxmlformats.org/drawingml/2006/table">
                <a:tbl>
                  <a:tblPr>
                    <a:tableStyleId>{2D5ABB26-0587-4C30-8999-92F81FD0307C}</a:tableStyleId>
                  </a:tblPr>
                  <a:tblGrid>
                    <a:gridCol w="4100513">
                      <a:extLst>
                        <a:ext uri="{9D8B030D-6E8A-4147-A177-3AD203B41FA5}">
                          <a16:colId xmlns:a16="http://schemas.microsoft.com/office/drawing/2014/main" val="2046621017"/>
                        </a:ext>
                      </a:extLst>
                    </a:gridCol>
                    <a:gridCol w="4100513">
                      <a:extLst>
                        <a:ext uri="{9D8B030D-6E8A-4147-A177-3AD203B41FA5}">
                          <a16:colId xmlns:a16="http://schemas.microsoft.com/office/drawing/2014/main" val="4263439336"/>
                        </a:ext>
                      </a:extLst>
                    </a:gridCol>
                  </a:tblGrid>
                  <a:tr h="308860">
                    <a:tc>
                      <a:txBody>
                        <a:bodyPr/>
                        <a:lstStyle/>
                        <a:p>
                          <a:pPr algn="ctr">
                            <a:buNone/>
                          </a:pPr>
                          <a:r>
                            <a:rPr lang="en-US" sz="1800" b="1" dirty="0"/>
                            <a:t>Concept</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buNone/>
                          </a:pPr>
                          <a:r>
                            <a:rPr lang="en-US" sz="1800" b="1" dirty="0"/>
                            <a:t>Formula</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50237539"/>
                      </a:ext>
                    </a:extLst>
                  </a:tr>
                  <a:tr h="533246">
                    <a:tc>
                      <a:txBody>
                        <a:bodyPr/>
                        <a:lstStyle/>
                        <a:p>
                          <a:pPr algn="ctr">
                            <a:buNone/>
                          </a:pPr>
                          <a:r>
                            <a:rPr lang="en-US" sz="1800" b="1" dirty="0"/>
                            <a:t>TD target</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49" t="-68966" r="-297" b="-540230"/>
                          </a:stretch>
                        </a:blipFill>
                      </a:tcPr>
                    </a:tc>
                    <a:extLst>
                      <a:ext uri="{0D108BD9-81ED-4DB2-BD59-A6C34878D82A}">
                        <a16:rowId xmlns:a16="http://schemas.microsoft.com/office/drawing/2014/main" val="548978278"/>
                      </a:ext>
                    </a:extLst>
                  </a:tr>
                  <a:tr h="533246">
                    <a:tc>
                      <a:txBody>
                        <a:bodyPr/>
                        <a:lstStyle/>
                        <a:p>
                          <a:pPr algn="ctr">
                            <a:buNone/>
                          </a:pPr>
                          <a:r>
                            <a:rPr lang="en-US" sz="1800" b="1" dirty="0"/>
                            <a:t>Loss</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49" t="-167045" r="-297" b="-434091"/>
                          </a:stretch>
                        </a:blipFill>
                      </a:tcPr>
                    </a:tc>
                    <a:extLst>
                      <a:ext uri="{0D108BD9-81ED-4DB2-BD59-A6C34878D82A}">
                        <a16:rowId xmlns:a16="http://schemas.microsoft.com/office/drawing/2014/main" val="2858980978"/>
                      </a:ext>
                    </a:extLst>
                  </a:tr>
                  <a:tr h="1007244">
                    <a:tc>
                      <a:txBody>
                        <a:bodyPr/>
                        <a:lstStyle/>
                        <a:p>
                          <a:pPr algn="ctr">
                            <a:buNone/>
                          </a:pPr>
                          <a:r>
                            <a:rPr lang="en-US" sz="1800" b="1" dirty="0"/>
                            <a:t>Gradient of the Loss</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49" t="-141566" r="-297" b="-130120"/>
                          </a:stretch>
                        </a:blipFill>
                      </a:tcPr>
                    </a:tc>
                    <a:extLst>
                      <a:ext uri="{0D108BD9-81ED-4DB2-BD59-A6C34878D82A}">
                        <a16:rowId xmlns:a16="http://schemas.microsoft.com/office/drawing/2014/main" val="1005941726"/>
                      </a:ext>
                    </a:extLst>
                  </a:tr>
                  <a:tr h="770245">
                    <a:tc>
                      <a:txBody>
                        <a:bodyPr/>
                        <a:lstStyle/>
                        <a:p>
                          <a:pPr algn="ctr">
                            <a:buNone/>
                          </a:pPr>
                          <a:r>
                            <a:rPr lang="en-US" sz="1800" b="1" dirty="0"/>
                            <a:t>Update</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49" t="-318254" r="-297" b="-71429"/>
                          </a:stretch>
                        </a:blipFill>
                      </a:tcPr>
                    </a:tc>
                    <a:extLst>
                      <a:ext uri="{0D108BD9-81ED-4DB2-BD59-A6C34878D82A}">
                        <a16:rowId xmlns:a16="http://schemas.microsoft.com/office/drawing/2014/main" val="1371747941"/>
                      </a:ext>
                    </a:extLst>
                  </a:tr>
                  <a:tr h="533246">
                    <a:tc>
                      <a:txBody>
                        <a:bodyPr/>
                        <a:lstStyle/>
                        <a:p>
                          <a:pPr algn="ctr">
                            <a:buNone/>
                          </a:pPr>
                          <a:r>
                            <a:rPr lang="en-US" sz="1800" b="1" dirty="0"/>
                            <a:t>Target network update (soft)</a:t>
                          </a:r>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34541" marR="34541" marT="17270" marB="17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149" t="-598864" r="-297" b="-2273"/>
                          </a:stretch>
                        </a:blipFill>
                      </a:tcPr>
                    </a:tc>
                    <a:extLst>
                      <a:ext uri="{0D108BD9-81ED-4DB2-BD59-A6C34878D82A}">
                        <a16:rowId xmlns:a16="http://schemas.microsoft.com/office/drawing/2014/main" val="1783190890"/>
                      </a:ext>
                    </a:extLst>
                  </a:tr>
                </a:tbl>
              </a:graphicData>
            </a:graphic>
          </p:graphicFrame>
        </mc:Fallback>
      </mc:AlternateContent>
    </p:spTree>
    <p:extLst>
      <p:ext uri="{BB962C8B-B14F-4D97-AF65-F5344CB8AC3E}">
        <p14:creationId xmlns:p14="http://schemas.microsoft.com/office/powerpoint/2010/main" val="1315581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2B78-96E8-4C4D-A867-F5988A72AA26}"/>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id="{FCDC9308-C462-436F-9B6B-7264F325A2AE}"/>
              </a:ext>
            </a:extLst>
          </p:cNvPr>
          <p:cNvSpPr>
            <a:spLocks noGrp="1"/>
          </p:cNvSpPr>
          <p:nvPr>
            <p:ph idx="1"/>
          </p:nvPr>
        </p:nvSpPr>
        <p:spPr>
          <a:xfrm>
            <a:off x="803563" y="779183"/>
            <a:ext cx="8271164" cy="5510781"/>
          </a:xfrm>
        </p:spPr>
        <p:txBody>
          <a:bodyPr>
            <a:noAutofit/>
          </a:bodyPr>
          <a:lstStyle/>
          <a:p>
            <a:pPr marL="0" indent="0">
              <a:buNone/>
            </a:pPr>
            <a:endParaRPr lang="en-US" sz="1600" dirty="0"/>
          </a:p>
          <a:p>
            <a:pPr marL="0" indent="0">
              <a:buNone/>
            </a:pPr>
            <a:r>
              <a:rPr lang="en-US" sz="1600" dirty="0"/>
              <a:t>Sutton, R. S., &amp; </a:t>
            </a:r>
            <a:r>
              <a:rPr lang="en-US" sz="1600" dirty="0" err="1"/>
              <a:t>Barto</a:t>
            </a:r>
            <a:r>
              <a:rPr lang="en-US" sz="1600" dirty="0"/>
              <a:t>, A. G. (2015).</a:t>
            </a:r>
            <a:r>
              <a:rPr lang="en-US" sz="1600" b="1" dirty="0"/>
              <a:t> </a:t>
            </a:r>
            <a:r>
              <a:rPr lang="en-US" sz="1600" b="1" i="1" dirty="0"/>
              <a:t>Reinforcement learning: An introduction</a:t>
            </a:r>
            <a:r>
              <a:rPr lang="en-US" sz="1600" dirty="0"/>
              <a:t>. MIT press. </a:t>
            </a:r>
            <a:r>
              <a:rPr lang="en-US" sz="1600" dirty="0">
                <a:hlinkClick r:id="rId3"/>
              </a:rPr>
              <a:t>http://richsutton.com</a:t>
            </a:r>
            <a:endParaRPr lang="en-US" sz="1600" dirty="0"/>
          </a:p>
          <a:p>
            <a:pPr marL="0" indent="0">
              <a:buNone/>
            </a:pPr>
            <a:endParaRPr lang="en-US" sz="1600" dirty="0"/>
          </a:p>
          <a:p>
            <a:r>
              <a:rPr lang="en-US" sz="1600" dirty="0"/>
              <a:t>Csaba </a:t>
            </a:r>
            <a:r>
              <a:rPr lang="en-US" sz="1600" dirty="0" err="1"/>
              <a:t>Szepesvári</a:t>
            </a:r>
            <a:r>
              <a:rPr lang="en-US" sz="1600" dirty="0"/>
              <a:t> (2010). </a:t>
            </a:r>
            <a:r>
              <a:rPr lang="en-US" sz="1600" b="1" i="1" dirty="0"/>
              <a:t>Algorithms for reinforcement learning </a:t>
            </a:r>
            <a:r>
              <a:rPr lang="en-US" sz="1600" dirty="0"/>
              <a:t>Morgan and Claypool. </a:t>
            </a:r>
            <a:r>
              <a:rPr lang="en-US" sz="1600" dirty="0">
                <a:hlinkClick r:id="rId4"/>
              </a:rPr>
              <a:t>https://sites.ualberta.ca/~szepesva/rlbook.html</a:t>
            </a:r>
            <a:endParaRPr lang="en-US" sz="1600"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r>
              <a:rPr lang="en-US" sz="1400" b="1" dirty="0"/>
              <a:t>Lectures at UCL from DeepMind Research Scientists:</a:t>
            </a:r>
          </a:p>
          <a:p>
            <a:pPr marL="285750" indent="-285750">
              <a:spcBef>
                <a:spcPts val="300"/>
              </a:spcBef>
              <a:spcAft>
                <a:spcPts val="300"/>
              </a:spcAft>
              <a:buClr>
                <a:schemeClr val="accent1"/>
              </a:buClr>
              <a:buSzPct val="90000"/>
              <a:buFont typeface="Arial" panose="020B0604020202020204" pitchFamily="34" charset="0"/>
              <a:buChar char="•"/>
            </a:pPr>
            <a:r>
              <a:rPr lang="en-US" sz="1400" dirty="0"/>
              <a:t>David Silver, 2015, </a:t>
            </a:r>
            <a:r>
              <a:rPr lang="en-US" sz="1400" dirty="0">
                <a:hlinkClick r:id="rId5"/>
              </a:rPr>
              <a:t>https://www.davidsilver.uk/wp-content/uploads/2020/03/MC-TD.pdf</a:t>
            </a:r>
            <a:endParaRPr lang="en-US" sz="1400" dirty="0"/>
          </a:p>
          <a:p>
            <a:pPr marL="285750" indent="-285750">
              <a:spcBef>
                <a:spcPts val="300"/>
              </a:spcBef>
              <a:spcAft>
                <a:spcPts val="300"/>
              </a:spcAft>
              <a:buClr>
                <a:schemeClr val="accent1"/>
              </a:buClr>
              <a:buSzPct val="90000"/>
              <a:buFont typeface="Arial" panose="020B0604020202020204" pitchFamily="34" charset="0"/>
              <a:buChar char="•"/>
            </a:pPr>
            <a:r>
              <a:rPr lang="en-US" sz="1400" dirty="0" err="1"/>
              <a:t>Hado</a:t>
            </a:r>
            <a:r>
              <a:rPr lang="en-US" sz="1400" dirty="0"/>
              <a:t> Van </a:t>
            </a:r>
            <a:r>
              <a:rPr lang="en-US" sz="1400" dirty="0" err="1"/>
              <a:t>Hansselt</a:t>
            </a:r>
            <a:r>
              <a:rPr lang="en-US" sz="1400" dirty="0"/>
              <a:t>, 2018 </a:t>
            </a:r>
            <a:r>
              <a:rPr lang="en-US" sz="1400" dirty="0">
                <a:hlinkClick r:id="rId6"/>
              </a:rPr>
              <a:t>https://www.youtube.com/watch?v=nnxHlg-2WgA&amp;list=PLqYmG7hTraZBKeNJ-JE_eyJHZ7XgBoAyb&amp;index=4</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r>
              <a:rPr lang="en-US" sz="1400" dirty="0">
                <a:hlinkClick r:id="rId7"/>
              </a:rPr>
              <a:t>https://www.deepmind.com/learning-resources/reinforcement-learning-lecture-series-2021</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endParaRPr lang="en-US" sz="1400" dirty="0"/>
          </a:p>
          <a:p>
            <a:pPr marL="457200" lvl="1" indent="0">
              <a:buNone/>
            </a:pPr>
            <a:endParaRPr lang="en-US" sz="1600" dirty="0"/>
          </a:p>
        </p:txBody>
      </p:sp>
      <p:pic>
        <p:nvPicPr>
          <p:cNvPr id="4" name="Picture 3">
            <a:extLst>
              <a:ext uri="{FF2B5EF4-FFF2-40B4-BE49-F238E27FC236}">
                <a16:creationId xmlns:a16="http://schemas.microsoft.com/office/drawing/2014/main" id="{00D7F70F-E59A-45CA-8D4D-E2A12E645DC2}"/>
              </a:ext>
            </a:extLst>
          </p:cNvPr>
          <p:cNvPicPr>
            <a:picLocks noChangeAspect="1"/>
          </p:cNvPicPr>
          <p:nvPr/>
        </p:nvPicPr>
        <p:blipFill>
          <a:blip r:embed="rId8"/>
          <a:stretch>
            <a:fillRect/>
          </a:stretch>
        </p:blipFill>
        <p:spPr>
          <a:xfrm>
            <a:off x="8100659" y="507383"/>
            <a:ext cx="1336034" cy="1705333"/>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 name="Picture 6" descr="A picture containing photo, black, sitting, computer&#10;&#10;Description automatically generated">
            <a:extLst>
              <a:ext uri="{FF2B5EF4-FFF2-40B4-BE49-F238E27FC236}">
                <a16:creationId xmlns:a16="http://schemas.microsoft.com/office/drawing/2014/main" id="{252F4A30-37D7-4915-9446-DBB17BE0B9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29804" y="2411716"/>
            <a:ext cx="1336034" cy="1645362"/>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26" name="Picture 2">
            <a:extLst>
              <a:ext uri="{FF2B5EF4-FFF2-40B4-BE49-F238E27FC236}">
                <a16:creationId xmlns:a16="http://schemas.microsoft.com/office/drawing/2014/main" id="{A1744968-8C4D-4CC1-99D8-EE834FEB2E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5622" y="4959928"/>
            <a:ext cx="2241760" cy="53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157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532D-AC8D-4D52-BA36-D151A3304104}"/>
              </a:ext>
            </a:extLst>
          </p:cNvPr>
          <p:cNvSpPr>
            <a:spLocks noGrp="1"/>
          </p:cNvSpPr>
          <p:nvPr>
            <p:ph type="title"/>
          </p:nvPr>
        </p:nvSpPr>
        <p:spPr/>
        <p:txBody>
          <a:bodyPr/>
          <a:lstStyle/>
          <a:p>
            <a:r>
              <a:rPr lang="en-US" dirty="0"/>
              <a:t>Interesting video lectures on RL</a:t>
            </a:r>
          </a:p>
        </p:txBody>
      </p:sp>
      <p:graphicFrame>
        <p:nvGraphicFramePr>
          <p:cNvPr id="4" name="Table 4">
            <a:extLst>
              <a:ext uri="{FF2B5EF4-FFF2-40B4-BE49-F238E27FC236}">
                <a16:creationId xmlns:a16="http://schemas.microsoft.com/office/drawing/2014/main" id="{AAA8C8A2-9A12-41DA-812E-3A622A9B89EC}"/>
              </a:ext>
            </a:extLst>
          </p:cNvPr>
          <p:cNvGraphicFramePr>
            <a:graphicFrameLocks noGrp="1"/>
          </p:cNvGraphicFramePr>
          <p:nvPr>
            <p:extLst>
              <p:ext uri="{D42A27DB-BD31-4B8C-83A1-F6EECF244321}">
                <p14:modId xmlns:p14="http://schemas.microsoft.com/office/powerpoint/2010/main" val="3163818045"/>
              </p:ext>
            </p:extLst>
          </p:nvPr>
        </p:nvGraphicFramePr>
        <p:xfrm>
          <a:off x="324544" y="1161422"/>
          <a:ext cx="11507238" cy="4824454"/>
        </p:xfrm>
        <a:graphic>
          <a:graphicData uri="http://schemas.openxmlformats.org/drawingml/2006/table">
            <a:tbl>
              <a:tblPr firstRow="1" bandRow="1">
                <a:tableStyleId>{5C22544A-7EE6-4342-B048-85BDC9FD1C3A}</a:tableStyleId>
              </a:tblPr>
              <a:tblGrid>
                <a:gridCol w="7884274">
                  <a:extLst>
                    <a:ext uri="{9D8B030D-6E8A-4147-A177-3AD203B41FA5}">
                      <a16:colId xmlns:a16="http://schemas.microsoft.com/office/drawing/2014/main" val="902680481"/>
                    </a:ext>
                  </a:extLst>
                </a:gridCol>
                <a:gridCol w="3622964">
                  <a:extLst>
                    <a:ext uri="{9D8B030D-6E8A-4147-A177-3AD203B41FA5}">
                      <a16:colId xmlns:a16="http://schemas.microsoft.com/office/drawing/2014/main" val="3349827548"/>
                    </a:ext>
                  </a:extLst>
                </a:gridCol>
              </a:tblGrid>
              <a:tr h="187868">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31560372"/>
                  </a:ext>
                </a:extLst>
              </a:tr>
              <a:tr h="627346">
                <a:tc>
                  <a:txBody>
                    <a:bodyPr/>
                    <a:lstStyle/>
                    <a:p>
                      <a:r>
                        <a:rPr lang="en-US" sz="1400" dirty="0"/>
                        <a:t>David Silver, 2015, University College London</a:t>
                      </a:r>
                    </a:p>
                    <a:p>
                      <a:r>
                        <a:rPr lang="en-US" sz="1200" dirty="0"/>
                        <a:t>Lecture 1 </a:t>
                      </a:r>
                      <a:r>
                        <a:rPr lang="en-US" sz="1200" dirty="0">
                          <a:hlinkClick r:id="rId3"/>
                        </a:rPr>
                        <a:t>https://www.youtube.com/watch?v=2pWv7GOvuf0</a:t>
                      </a:r>
                      <a:r>
                        <a:rPr lang="en-US" sz="1200" dirty="0"/>
                        <a:t> </a:t>
                      </a:r>
                    </a:p>
                    <a:p>
                      <a:r>
                        <a:rPr lang="en-US" sz="1200" dirty="0"/>
                        <a:t>Course website: </a:t>
                      </a:r>
                      <a:r>
                        <a:rPr lang="en-US" sz="1200" dirty="0">
                          <a:hlinkClick r:id="rId4"/>
                        </a:rPr>
                        <a:t>https://www.davidsilver.uk/teaching/</a:t>
                      </a:r>
                      <a:endParaRPr lang="en-US" sz="1200" dirty="0"/>
                    </a:p>
                  </a:txBody>
                  <a:tcPr/>
                </a:tc>
                <a:tc>
                  <a:txBody>
                    <a:bodyPr/>
                    <a:lstStyle/>
                    <a:p>
                      <a:r>
                        <a:rPr lang="en-US" sz="1200" dirty="0"/>
                        <a:t>Bottom-up explanations based on the math and introducing the simpler models before adding the complexity.</a:t>
                      </a:r>
                    </a:p>
                  </a:txBody>
                  <a:tcPr/>
                </a:tc>
                <a:extLst>
                  <a:ext uri="{0D108BD9-81ED-4DB2-BD59-A6C34878D82A}">
                    <a16:rowId xmlns:a16="http://schemas.microsoft.com/office/drawing/2014/main" val="997775238"/>
                  </a:ext>
                </a:extLst>
              </a:tr>
              <a:tr h="627346">
                <a:tc>
                  <a:txBody>
                    <a:bodyPr/>
                    <a:lstStyle/>
                    <a:p>
                      <a:r>
                        <a:rPr lang="en-US" sz="1200" b="1" dirty="0"/>
                        <a:t>DeepMind series of Lectures</a:t>
                      </a:r>
                    </a:p>
                    <a:p>
                      <a:r>
                        <a:rPr lang="en-US" sz="1200" dirty="0">
                          <a:hlinkClick r:id="rId5"/>
                        </a:rPr>
                        <a:t>https://www.deepmind.com/learning-resources/reinforcement-learning-lecture-series-2021</a:t>
                      </a:r>
                      <a:r>
                        <a:rPr lang="en-US" sz="1200" dirty="0"/>
                        <a:t> </a:t>
                      </a:r>
                    </a:p>
                  </a:txBody>
                  <a:tcPr/>
                </a:tc>
                <a:tc>
                  <a:txBody>
                    <a:bodyPr/>
                    <a:lstStyle/>
                    <a:p>
                      <a:r>
                        <a:rPr lang="en-US" sz="1200" dirty="0"/>
                        <a:t>Follows a similar format of David Silver’s lectures 2015.</a:t>
                      </a:r>
                    </a:p>
                  </a:txBody>
                  <a:tcPr/>
                </a:tc>
                <a:extLst>
                  <a:ext uri="{0D108BD9-81ED-4DB2-BD59-A6C34878D82A}">
                    <a16:rowId xmlns:a16="http://schemas.microsoft.com/office/drawing/2014/main" val="508959721"/>
                  </a:ext>
                </a:extLst>
              </a:tr>
              <a:tr h="627346">
                <a:tc>
                  <a:txBody>
                    <a:bodyPr/>
                    <a:lstStyle/>
                    <a:p>
                      <a:r>
                        <a:rPr lang="en-US" sz="1200" b="1" dirty="0"/>
                        <a:t>Short 6 Lectures von Peter </a:t>
                      </a:r>
                      <a:r>
                        <a:rPr lang="en-US" sz="1200" b="1" dirty="0" err="1"/>
                        <a:t>Abeel</a:t>
                      </a:r>
                      <a:endParaRPr lang="en-US" sz="1200" b="1" dirty="0"/>
                    </a:p>
                    <a:p>
                      <a:r>
                        <a:rPr lang="en-US" sz="1200" dirty="0">
                          <a:hlinkClick r:id="rId6"/>
                        </a:rPr>
                        <a:t>https://www.youtube.com/playlist?list=PLwRJQ4m4UJjNymuBM9RdmB3Z9N5-0IlY0</a:t>
                      </a:r>
                      <a:r>
                        <a:rPr lang="en-US" sz="1200" dirty="0"/>
                        <a:t> </a:t>
                      </a:r>
                    </a:p>
                  </a:txBody>
                  <a:tcPr/>
                </a:tc>
                <a:tc>
                  <a:txBody>
                    <a:bodyPr/>
                    <a:lstStyle/>
                    <a:p>
                      <a:r>
                        <a:rPr lang="en-US" sz="1200" dirty="0"/>
                        <a:t>Basics + Advanced methods like PPO, TRPO, DDPG.</a:t>
                      </a:r>
                    </a:p>
                  </a:txBody>
                  <a:tcPr/>
                </a:tc>
                <a:extLst>
                  <a:ext uri="{0D108BD9-81ED-4DB2-BD59-A6C34878D82A}">
                    <a16:rowId xmlns:a16="http://schemas.microsoft.com/office/drawing/2014/main" val="3761000581"/>
                  </a:ext>
                </a:extLst>
              </a:tr>
              <a:tr h="724328">
                <a:tc>
                  <a:txBody>
                    <a:bodyPr/>
                    <a:lstStyle/>
                    <a:p>
                      <a:r>
                        <a:rPr lang="en-US" sz="1400" dirty="0"/>
                        <a:t>Pascal </a:t>
                      </a:r>
                      <a:r>
                        <a:rPr lang="en-US" sz="1400" dirty="0" err="1"/>
                        <a:t>Poupert</a:t>
                      </a:r>
                      <a:r>
                        <a:rPr lang="en-US" sz="1400" dirty="0"/>
                        <a:t>, 2018, University of Waterloo, Canada</a:t>
                      </a:r>
                    </a:p>
                    <a:p>
                      <a:r>
                        <a:rPr lang="en-US" sz="1200" dirty="0"/>
                        <a:t>Lecture 1b: </a:t>
                      </a:r>
                      <a:r>
                        <a:rPr lang="en-US" sz="1200" dirty="0">
                          <a:hlinkClick r:id="rId7"/>
                        </a:rPr>
                        <a:t>https://www.youtube.com/watch?v=yOWBb0mqENw&amp;list=PLdAoL1zKcqTXFJniO3Tqqn6xMBBL07EDc&amp;index=2&amp;pbjreload=10</a:t>
                      </a:r>
                      <a:r>
                        <a:rPr lang="en-US" sz="1200" dirty="0"/>
                        <a:t> </a:t>
                      </a:r>
                    </a:p>
                    <a:p>
                      <a:r>
                        <a:rPr lang="en-US" sz="1200" dirty="0"/>
                        <a:t>Course website: </a:t>
                      </a:r>
                      <a:r>
                        <a:rPr lang="en-US" sz="1200" dirty="0">
                          <a:hlinkClick r:id="rId8"/>
                        </a:rPr>
                        <a:t>https://cs.uwaterloo.ca/~ppoupart/teaching/cs885-spring20/schedule.html</a:t>
                      </a:r>
                      <a:r>
                        <a:rPr lang="en-US" sz="1200" dirty="0"/>
                        <a:t> </a:t>
                      </a:r>
                    </a:p>
                  </a:txBody>
                  <a:tcPr/>
                </a:tc>
                <a:tc>
                  <a:txBody>
                    <a:bodyPr/>
                    <a:lstStyle/>
                    <a:p>
                      <a:r>
                        <a:rPr lang="en-US" sz="1200" dirty="0"/>
                        <a:t>More conceptual level with examples of applications.</a:t>
                      </a:r>
                    </a:p>
                  </a:txBody>
                  <a:tcPr/>
                </a:tc>
                <a:extLst>
                  <a:ext uri="{0D108BD9-81ED-4DB2-BD59-A6C34878D82A}">
                    <a16:rowId xmlns:a16="http://schemas.microsoft.com/office/drawing/2014/main" val="851044709"/>
                  </a:ext>
                </a:extLst>
              </a:tr>
              <a:tr h="70464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Charles Isbell &amp; Michael Littman, 2015, Georgia Tech </a:t>
                      </a:r>
                      <a:r>
                        <a:rPr lang="en-US" sz="1200" dirty="0">
                          <a:hlinkClick r:id="rId9"/>
                        </a:rPr>
                        <a:t>https://www.youtube.com/watch?v=rETmf4NnlPM&amp;list=PL__ycckD1ec_yNMjDl-Lq4-1ZqHcXqgm7&amp;index=128&amp;pbjreload=10</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a:t>Step-by-step explanations with fun discussions and lot of small examples to illustrate each core MDP principle</a:t>
                      </a:r>
                    </a:p>
                  </a:txBody>
                  <a:tcPr/>
                </a:tc>
                <a:extLst>
                  <a:ext uri="{0D108BD9-81ED-4DB2-BD59-A6C34878D82A}">
                    <a16:rowId xmlns:a16="http://schemas.microsoft.com/office/drawing/2014/main" val="2214680325"/>
                  </a:ext>
                </a:extLst>
              </a:tr>
              <a:tr h="801676">
                <a:tc>
                  <a:txBody>
                    <a:bodyPr/>
                    <a:lstStyle/>
                    <a:p>
                      <a:r>
                        <a:rPr lang="en-US" sz="1400" dirty="0"/>
                        <a:t>Nando Freitas, 2015, Lectures Oxford University, UK </a:t>
                      </a:r>
                    </a:p>
                    <a:p>
                      <a:r>
                        <a:rPr lang="en-US" sz="1200" dirty="0"/>
                        <a:t>Lecture 15 </a:t>
                      </a:r>
                      <a:r>
                        <a:rPr lang="en-US" sz="1200" dirty="0">
                          <a:hlinkClick r:id="rId10"/>
                        </a:rPr>
                        <a:t>https://www.youtube.com/watch?v=kUiR0RLmGCo</a:t>
                      </a:r>
                      <a:r>
                        <a:rPr lang="en-US" sz="1200" dirty="0"/>
                        <a:t> </a:t>
                      </a:r>
                    </a:p>
                    <a:p>
                      <a:r>
                        <a:rPr lang="en-US" sz="1200" dirty="0"/>
                        <a:t>Lecture 16 </a:t>
                      </a:r>
                      <a:r>
                        <a:rPr lang="en-US" sz="1200" dirty="0">
                          <a:hlinkClick r:id="rId11"/>
                        </a:rPr>
                        <a:t>https://www.youtube.com/watch?v=dV80NAlEins</a:t>
                      </a:r>
                      <a:r>
                        <a:rPr lang="en-US" sz="1200" dirty="0"/>
                        <a:t> </a:t>
                      </a:r>
                    </a:p>
                    <a:p>
                      <a:r>
                        <a:rPr lang="en-US" sz="1200" dirty="0"/>
                        <a:t>Course Website: </a:t>
                      </a:r>
                      <a:r>
                        <a:rPr lang="en-US" sz="1200" dirty="0">
                          <a:hlinkClick r:id="rId12"/>
                        </a:rPr>
                        <a:t>https://www.cs.ox.ac.uk/people/nando.defreitas/machinelearning/</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a:t>Lectures in the context of Deep Learning, but still provide the necessary concepts of RL.</a:t>
                      </a:r>
                    </a:p>
                  </a:txBody>
                  <a:tcPr/>
                </a:tc>
                <a:extLst>
                  <a:ext uri="{0D108BD9-81ED-4DB2-BD59-A6C34878D82A}">
                    <a16:rowId xmlns:a16="http://schemas.microsoft.com/office/drawing/2014/main" val="2503466102"/>
                  </a:ext>
                </a:extLst>
              </a:tr>
            </a:tbl>
          </a:graphicData>
        </a:graphic>
      </p:graphicFrame>
      <p:sp>
        <p:nvSpPr>
          <p:cNvPr id="3" name="Arrow: Right 2">
            <a:extLst>
              <a:ext uri="{FF2B5EF4-FFF2-40B4-BE49-F238E27FC236}">
                <a16:creationId xmlns:a16="http://schemas.microsoft.com/office/drawing/2014/main" id="{8F01CBD4-F701-4F29-B951-5A668A2EF305}"/>
              </a:ext>
            </a:extLst>
          </p:cNvPr>
          <p:cNvSpPr/>
          <p:nvPr/>
        </p:nvSpPr>
        <p:spPr bwMode="gray">
          <a:xfrm>
            <a:off x="48491" y="2775816"/>
            <a:ext cx="276053" cy="4849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5" name="Arrow: Right 4">
            <a:extLst>
              <a:ext uri="{FF2B5EF4-FFF2-40B4-BE49-F238E27FC236}">
                <a16:creationId xmlns:a16="http://schemas.microsoft.com/office/drawing/2014/main" id="{79ACB5F3-7951-4AF8-B4AB-BA468A775D3F}"/>
              </a:ext>
            </a:extLst>
          </p:cNvPr>
          <p:cNvSpPr/>
          <p:nvPr/>
        </p:nvSpPr>
        <p:spPr bwMode="gray">
          <a:xfrm>
            <a:off x="48491" y="2124483"/>
            <a:ext cx="276053" cy="4849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Tree>
    <p:extLst>
      <p:ext uri="{BB962C8B-B14F-4D97-AF65-F5344CB8AC3E}">
        <p14:creationId xmlns:p14="http://schemas.microsoft.com/office/powerpoint/2010/main" val="35090189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5DC98-81AD-5228-DC62-3B47685DD542}"/>
              </a:ext>
            </a:extLst>
          </p:cNvPr>
          <p:cNvSpPr>
            <a:spLocks noGrp="1"/>
          </p:cNvSpPr>
          <p:nvPr>
            <p:ph type="title"/>
          </p:nvPr>
        </p:nvSpPr>
        <p:spPr/>
        <p:txBody>
          <a:bodyPr/>
          <a:lstStyle/>
          <a:p>
            <a:r>
              <a:rPr lang="en-US" dirty="0"/>
              <a:t>Watch the lectures from Steven Katz</a:t>
            </a:r>
          </a:p>
        </p:txBody>
      </p:sp>
      <p:sp>
        <p:nvSpPr>
          <p:cNvPr id="3" name="Content Placeholder 2">
            <a:extLst>
              <a:ext uri="{FF2B5EF4-FFF2-40B4-BE49-F238E27FC236}">
                <a16:creationId xmlns:a16="http://schemas.microsoft.com/office/drawing/2014/main" id="{9135FB03-F251-A022-6A3C-2B303C9E8601}"/>
              </a:ext>
            </a:extLst>
          </p:cNvPr>
          <p:cNvSpPr>
            <a:spLocks noGrp="1"/>
          </p:cNvSpPr>
          <p:nvPr>
            <p:ph idx="1"/>
          </p:nvPr>
        </p:nvSpPr>
        <p:spPr>
          <a:xfrm>
            <a:off x="478369" y="1213308"/>
            <a:ext cx="11473384" cy="5143972"/>
          </a:xfrm>
        </p:spPr>
        <p:txBody>
          <a:bodyPr/>
          <a:lstStyle/>
          <a:p>
            <a:pPr marL="457200" indent="-457200">
              <a:buFont typeface="+mj-lt"/>
              <a:buAutoNum type="arabicPeriod"/>
            </a:pPr>
            <a:r>
              <a:rPr lang="en-US" b="1" dirty="0"/>
              <a:t>Reinforcement Learning Series: Overview of Methods </a:t>
            </a:r>
          </a:p>
          <a:p>
            <a:pPr marL="698494" lvl="1" indent="-457200"/>
            <a:r>
              <a:rPr lang="en-US" dirty="0">
                <a:hlinkClick r:id="rId2"/>
              </a:rPr>
              <a:t>https://www.youtube.com/watch?v=i7q8bISGwMQ</a:t>
            </a:r>
            <a:r>
              <a:rPr lang="en-US" dirty="0"/>
              <a:t> </a:t>
            </a:r>
          </a:p>
          <a:p>
            <a:pPr marL="457200" indent="-457200">
              <a:buFont typeface="+mj-lt"/>
              <a:buAutoNum type="arabicPeriod"/>
            </a:pPr>
            <a:r>
              <a:rPr lang="en-US" b="1" dirty="0"/>
              <a:t>Model Based Reinforcement Learning: Policy Iteration, Value Iteration, and Dynamic Programming </a:t>
            </a:r>
            <a:endParaRPr lang="en-US" dirty="0"/>
          </a:p>
          <a:p>
            <a:pPr marL="698494" lvl="1" indent="-457200"/>
            <a:r>
              <a:rPr lang="en-US" dirty="0">
                <a:hlinkClick r:id="rId3"/>
              </a:rPr>
              <a:t>https://www.youtube.com/watch?v=sJIFUTITfBc&amp;t=1296s</a:t>
            </a:r>
            <a:endParaRPr lang="en-US" dirty="0"/>
          </a:p>
          <a:p>
            <a:pPr marL="457200" indent="-457200">
              <a:buFont typeface="+mj-lt"/>
              <a:buAutoNum type="arabicPeriod"/>
            </a:pPr>
            <a:r>
              <a:rPr lang="en-US" b="1" dirty="0"/>
              <a:t>Q-Learning: Model Free Reinforcement Learning and Temporal Difference Learning </a:t>
            </a:r>
          </a:p>
          <a:p>
            <a:pPr marL="698494" lvl="1" indent="-457200"/>
            <a:r>
              <a:rPr lang="en-US" dirty="0">
                <a:hlinkClick r:id="rId4"/>
              </a:rPr>
              <a:t>https://www.youtube.com/watch?v=0iqz4tcKN58</a:t>
            </a:r>
            <a:r>
              <a:rPr lang="en-US" dirty="0"/>
              <a:t> </a:t>
            </a:r>
            <a:endParaRPr lang="en-US" b="1" dirty="0"/>
          </a:p>
          <a:p>
            <a:pPr marL="457200" indent="-457200">
              <a:buFont typeface="+mj-lt"/>
              <a:buAutoNum type="arabicPeriod"/>
            </a:pPr>
            <a:r>
              <a:rPr lang="en-US" b="1" dirty="0"/>
              <a:t>Reinforcement Learning: Machine Learning Meets Control Theory </a:t>
            </a:r>
            <a:endParaRPr lang="en-US" dirty="0">
              <a:hlinkClick r:id="rId5"/>
            </a:endParaRPr>
          </a:p>
          <a:p>
            <a:pPr marL="698494" lvl="1" indent="-457200"/>
            <a:r>
              <a:rPr lang="en-US" dirty="0">
                <a:hlinkClick r:id="rId5"/>
              </a:rPr>
              <a:t>https://www.youtube.com/watch?v=0MNVhXEX9to</a:t>
            </a:r>
            <a:endParaRPr lang="en-US" b="1" dirty="0"/>
          </a:p>
          <a:p>
            <a:pPr marL="457200" indent="-457200">
              <a:buFont typeface="+mj-lt"/>
              <a:buAutoNum type="arabicPeriod"/>
            </a:pPr>
            <a:r>
              <a:rPr lang="en-US" b="1" dirty="0"/>
              <a:t>Overview of Deep Reinforcement Learning Methods </a:t>
            </a:r>
          </a:p>
          <a:p>
            <a:pPr marL="698494" lvl="1" indent="-457200"/>
            <a:r>
              <a:rPr lang="en-US" dirty="0">
                <a:hlinkClick r:id="rId6"/>
              </a:rPr>
              <a:t>https://www.youtube.com/watch?v=wDVteayWWvU&amp;t=736s</a:t>
            </a:r>
            <a:endParaRPr lang="en-US" dirty="0"/>
          </a:p>
          <a:p>
            <a:endParaRPr lang="en-US" dirty="0"/>
          </a:p>
        </p:txBody>
      </p:sp>
    </p:spTree>
    <p:extLst>
      <p:ext uri="{BB962C8B-B14F-4D97-AF65-F5344CB8AC3E}">
        <p14:creationId xmlns:p14="http://schemas.microsoft.com/office/powerpoint/2010/main" val="3734360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F258-D536-421C-9F06-72E54C76C350}"/>
              </a:ext>
            </a:extLst>
          </p:cNvPr>
          <p:cNvSpPr>
            <a:spLocks noGrp="1"/>
          </p:cNvSpPr>
          <p:nvPr>
            <p:ph type="title"/>
          </p:nvPr>
        </p:nvSpPr>
        <p:spPr>
          <a:xfrm>
            <a:off x="831850" y="3493739"/>
            <a:ext cx="10515600" cy="1068736"/>
          </a:xfrm>
        </p:spPr>
        <p:txBody>
          <a:bodyPr/>
          <a:lstStyle/>
          <a:p>
            <a:r>
              <a:rPr lang="en-US" dirty="0"/>
              <a:t>End</a:t>
            </a:r>
          </a:p>
        </p:txBody>
      </p:sp>
    </p:spTree>
    <p:extLst>
      <p:ext uri="{BB962C8B-B14F-4D97-AF65-F5344CB8AC3E}">
        <p14:creationId xmlns:p14="http://schemas.microsoft.com/office/powerpoint/2010/main" val="136957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3258-8700-44F9-8415-26D72AB4CD1E}"/>
              </a:ext>
            </a:extLst>
          </p:cNvPr>
          <p:cNvSpPr>
            <a:spLocks noGrp="1"/>
          </p:cNvSpPr>
          <p:nvPr>
            <p:ph type="title"/>
          </p:nvPr>
        </p:nvSpPr>
        <p:spPr/>
        <p:txBody>
          <a:bodyPr/>
          <a:lstStyle/>
          <a:p>
            <a:r>
              <a:rPr lang="en-US" dirty="0"/>
              <a:t>Basic concepts - Structure</a:t>
            </a:r>
          </a:p>
        </p:txBody>
      </p:sp>
      <p:sp>
        <p:nvSpPr>
          <p:cNvPr id="3" name="Content Placeholder 2">
            <a:extLst>
              <a:ext uri="{FF2B5EF4-FFF2-40B4-BE49-F238E27FC236}">
                <a16:creationId xmlns:a16="http://schemas.microsoft.com/office/drawing/2014/main" id="{2453BF2A-7E5D-4A6D-AF0D-DBBD731228B9}"/>
              </a:ext>
            </a:extLst>
          </p:cNvPr>
          <p:cNvSpPr>
            <a:spLocks noGrp="1"/>
          </p:cNvSpPr>
          <p:nvPr>
            <p:ph idx="1"/>
          </p:nvPr>
        </p:nvSpPr>
        <p:spPr>
          <a:xfrm>
            <a:off x="478369" y="1213308"/>
            <a:ext cx="11473384" cy="5111292"/>
          </a:xfrm>
        </p:spPr>
        <p:txBody>
          <a:bodyPr>
            <a:normAutofit/>
          </a:bodyPr>
          <a:lstStyle/>
          <a:p>
            <a:r>
              <a:rPr lang="en-US" u="sng" dirty="0"/>
              <a:t>Agent:</a:t>
            </a:r>
            <a:r>
              <a:rPr lang="en-US" dirty="0"/>
              <a:t> external to the environment, take actions and has access to external states</a:t>
            </a:r>
            <a:endParaRPr lang="en-US" u="sng" dirty="0"/>
          </a:p>
          <a:p>
            <a:r>
              <a:rPr lang="en-US" u="sng" dirty="0"/>
              <a:t>Environment:</a:t>
            </a:r>
            <a:r>
              <a:rPr lang="en-US" dirty="0"/>
              <a:t> constrains the agent, has hidden and visible states</a:t>
            </a:r>
            <a:endParaRPr lang="en-US" u="sng" dirty="0"/>
          </a:p>
          <a:p>
            <a:r>
              <a:rPr lang="en-US" u="sng" dirty="0"/>
              <a:t>State</a:t>
            </a:r>
            <a:r>
              <a:rPr lang="en-US" dirty="0"/>
              <a:t>: visible information about the environment after an action was taken</a:t>
            </a:r>
          </a:p>
          <a:p>
            <a:r>
              <a:rPr lang="en-US" u="sng" dirty="0"/>
              <a:t>Reward</a:t>
            </a:r>
            <a:r>
              <a:rPr lang="en-US" dirty="0"/>
              <a:t>: value obtained after taking an action or being at a state</a:t>
            </a:r>
          </a:p>
          <a:p>
            <a:r>
              <a:rPr lang="en-US" u="sng" dirty="0"/>
              <a:t>Action</a:t>
            </a:r>
            <a:r>
              <a:rPr lang="en-US" dirty="0"/>
              <a:t>: taken by an agent, might cause a change in state</a:t>
            </a:r>
          </a:p>
          <a:p>
            <a:r>
              <a:rPr lang="en-US" u="sng" dirty="0"/>
              <a:t>Goal</a:t>
            </a:r>
            <a:r>
              <a:rPr lang="en-US" dirty="0"/>
              <a:t>: Maximize rewards by using an optimal policy</a:t>
            </a:r>
          </a:p>
          <a:p>
            <a:r>
              <a:rPr lang="en-US" u="sng" dirty="0"/>
              <a:t>Policy</a:t>
            </a:r>
            <a:r>
              <a:rPr lang="en-US" dirty="0"/>
              <a:t>: set of state action pairs </a:t>
            </a:r>
          </a:p>
          <a:p>
            <a:r>
              <a:rPr lang="en-US" u="sng" dirty="0"/>
              <a:t>Markov property</a:t>
            </a:r>
            <a:r>
              <a:rPr lang="en-US" dirty="0"/>
              <a:t>: we only need to know the current state to predict the next state</a:t>
            </a:r>
          </a:p>
          <a:p>
            <a:pPr marL="0" indent="0">
              <a:buNone/>
            </a:pPr>
            <a:endParaRPr lang="en-US" dirty="0"/>
          </a:p>
        </p:txBody>
      </p:sp>
    </p:spTree>
    <p:extLst>
      <p:ext uri="{BB962C8B-B14F-4D97-AF65-F5344CB8AC3E}">
        <p14:creationId xmlns:p14="http://schemas.microsoft.com/office/powerpoint/2010/main" val="1602352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223F-BDAE-4996-9F1B-80F402D953A0}"/>
              </a:ext>
            </a:extLst>
          </p:cNvPr>
          <p:cNvSpPr>
            <a:spLocks noGrp="1"/>
          </p:cNvSpPr>
          <p:nvPr>
            <p:ph type="title"/>
          </p:nvPr>
        </p:nvSpPr>
        <p:spPr/>
        <p:txBody>
          <a:bodyPr/>
          <a:lstStyle/>
          <a:p>
            <a:r>
              <a:rPr lang="pt-BR" dirty="0"/>
              <a:t>Agent and Environment Interaction</a:t>
            </a:r>
            <a:endParaRPr lang="en-US" dirty="0"/>
          </a:p>
        </p:txBody>
      </p:sp>
      <p:sp>
        <p:nvSpPr>
          <p:cNvPr id="4" name="Rectangle 3">
            <a:extLst>
              <a:ext uri="{FF2B5EF4-FFF2-40B4-BE49-F238E27FC236}">
                <a16:creationId xmlns:a16="http://schemas.microsoft.com/office/drawing/2014/main" id="{6299377B-46B6-4331-9DBA-26DF383D806B}"/>
              </a:ext>
            </a:extLst>
          </p:cNvPr>
          <p:cNvSpPr/>
          <p:nvPr/>
        </p:nvSpPr>
        <p:spPr>
          <a:xfrm>
            <a:off x="631231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Environment</a:t>
            </a:r>
            <a:endParaRPr lang="en-US" dirty="0"/>
          </a:p>
        </p:txBody>
      </p:sp>
      <p:sp>
        <p:nvSpPr>
          <p:cNvPr id="5" name="Rectangle 4">
            <a:extLst>
              <a:ext uri="{FF2B5EF4-FFF2-40B4-BE49-F238E27FC236}">
                <a16:creationId xmlns:a16="http://schemas.microsoft.com/office/drawing/2014/main" id="{D51D5342-A891-46F2-A567-7279DF783789}"/>
              </a:ext>
            </a:extLst>
          </p:cNvPr>
          <p:cNvSpPr/>
          <p:nvPr/>
        </p:nvSpPr>
        <p:spPr>
          <a:xfrm>
            <a:off x="194433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Agent</a:t>
            </a:r>
            <a:endParaRPr lang="en-US" dirty="0"/>
          </a:p>
        </p:txBody>
      </p:sp>
      <p:cxnSp>
        <p:nvCxnSpPr>
          <p:cNvPr id="7" name="Connector: Elbow 6">
            <a:extLst>
              <a:ext uri="{FF2B5EF4-FFF2-40B4-BE49-F238E27FC236}">
                <a16:creationId xmlns:a16="http://schemas.microsoft.com/office/drawing/2014/main" id="{120FB552-6DBF-472C-83C7-C9D78A4D4261}"/>
              </a:ext>
            </a:extLst>
          </p:cNvPr>
          <p:cNvCxnSpPr>
            <a:cxnSpLocks/>
          </p:cNvCxnSpPr>
          <p:nvPr/>
        </p:nvCxnSpPr>
        <p:spPr>
          <a:xfrm rot="5400000">
            <a:off x="5687603" y="1039368"/>
            <a:ext cx="3175" cy="4608666"/>
          </a:xfrm>
          <a:prstGeom prst="bentConnector3">
            <a:avLst>
              <a:gd name="adj1" fmla="val 36564504"/>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63F60F1-4FE2-499B-B59A-9234F878EF80}"/>
              </a:ext>
            </a:extLst>
          </p:cNvPr>
          <p:cNvCxnSpPr>
            <a:cxnSpLocks/>
            <a:stCxn id="5" idx="0"/>
            <a:endCxn id="4" idx="0"/>
          </p:cNvCxnSpPr>
          <p:nvPr/>
        </p:nvCxnSpPr>
        <p:spPr>
          <a:xfrm rot="5400000" flipH="1" flipV="1">
            <a:off x="5632656" y="163631"/>
            <a:ext cx="12700" cy="4367980"/>
          </a:xfrm>
          <a:prstGeom prst="bentConnector3">
            <a:avLst>
              <a:gd name="adj1" fmla="val 1800000"/>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2220DA-3DDB-4F9D-8365-5ED451C25668}"/>
              </a:ext>
            </a:extLst>
          </p:cNvPr>
          <p:cNvSpPr txBox="1"/>
          <p:nvPr/>
        </p:nvSpPr>
        <p:spPr>
          <a:xfrm>
            <a:off x="5354319" y="1796579"/>
            <a:ext cx="788999" cy="369332"/>
          </a:xfrm>
          <a:prstGeom prst="rect">
            <a:avLst/>
          </a:prstGeom>
          <a:noFill/>
        </p:spPr>
        <p:txBody>
          <a:bodyPr wrap="none" rtlCol="0">
            <a:spAutoFit/>
          </a:bodyPr>
          <a:lstStyle/>
          <a:p>
            <a:r>
              <a:rPr lang="pt-BR" dirty="0"/>
              <a:t>Action</a:t>
            </a:r>
            <a:endParaRPr lang="en-US" dirty="0"/>
          </a:p>
        </p:txBody>
      </p:sp>
      <p:sp>
        <p:nvSpPr>
          <p:cNvPr id="18" name="TextBox 17">
            <a:extLst>
              <a:ext uri="{FF2B5EF4-FFF2-40B4-BE49-F238E27FC236}">
                <a16:creationId xmlns:a16="http://schemas.microsoft.com/office/drawing/2014/main" id="{7AA04F99-D790-4400-AC20-6448DBF84D81}"/>
              </a:ext>
            </a:extLst>
          </p:cNvPr>
          <p:cNvSpPr txBox="1"/>
          <p:nvPr/>
        </p:nvSpPr>
        <p:spPr>
          <a:xfrm>
            <a:off x="5365893" y="3437004"/>
            <a:ext cx="1064256" cy="369332"/>
          </a:xfrm>
          <a:prstGeom prst="rect">
            <a:avLst/>
          </a:prstGeom>
          <a:noFill/>
        </p:spPr>
        <p:txBody>
          <a:bodyPr wrap="square" rtlCol="0">
            <a:spAutoFit/>
          </a:bodyPr>
          <a:lstStyle/>
          <a:p>
            <a:r>
              <a:rPr lang="pt-BR" dirty="0"/>
              <a:t>State</a:t>
            </a:r>
            <a:endParaRPr lang="en-US" dirty="0"/>
          </a:p>
        </p:txBody>
      </p:sp>
      <p:sp>
        <p:nvSpPr>
          <p:cNvPr id="19" name="Rectangle 18">
            <a:extLst>
              <a:ext uri="{FF2B5EF4-FFF2-40B4-BE49-F238E27FC236}">
                <a16:creationId xmlns:a16="http://schemas.microsoft.com/office/drawing/2014/main" id="{58FCE132-E5E3-47D0-912A-8285D8BD854C}"/>
              </a:ext>
            </a:extLst>
          </p:cNvPr>
          <p:cNvSpPr/>
          <p:nvPr/>
        </p:nvSpPr>
        <p:spPr>
          <a:xfrm>
            <a:off x="3141614"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921DE9-A92A-48E6-B851-89B60DA62EB1}"/>
              </a:ext>
            </a:extLst>
          </p:cNvPr>
          <p:cNvSpPr/>
          <p:nvPr/>
        </p:nvSpPr>
        <p:spPr>
          <a:xfrm>
            <a:off x="3495369"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FEA85B8D-B759-4450-84E9-08D343E0E81F}"/>
              </a:ext>
            </a:extLst>
          </p:cNvPr>
          <p:cNvCxnSpPr>
            <a:cxnSpLocks/>
            <a:stCxn id="25" idx="2"/>
            <a:endCxn id="20" idx="2"/>
          </p:cNvCxnSpPr>
          <p:nvPr/>
        </p:nvCxnSpPr>
        <p:spPr>
          <a:xfrm rot="5400000">
            <a:off x="5654421" y="1359939"/>
            <a:ext cx="3175" cy="3967522"/>
          </a:xfrm>
          <a:prstGeom prst="bentConnector3">
            <a:avLst>
              <a:gd name="adj1" fmla="val 14035496"/>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9A2B902-BBB0-4EF7-82B8-E48F1EFFBAD0}"/>
              </a:ext>
            </a:extLst>
          </p:cNvPr>
          <p:cNvSpPr/>
          <p:nvPr/>
        </p:nvSpPr>
        <p:spPr>
          <a:xfrm>
            <a:off x="7462891"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ACB934-5812-40EF-BA54-2525EDD180D9}"/>
              </a:ext>
            </a:extLst>
          </p:cNvPr>
          <p:cNvSpPr/>
          <p:nvPr/>
        </p:nvSpPr>
        <p:spPr>
          <a:xfrm>
            <a:off x="7816646"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07ED96-E835-40A6-8579-13E7F82BB1F0}"/>
              </a:ext>
            </a:extLst>
          </p:cNvPr>
          <p:cNvSpPr txBox="1"/>
          <p:nvPr/>
        </p:nvSpPr>
        <p:spPr>
          <a:xfrm>
            <a:off x="5251407" y="4129867"/>
            <a:ext cx="891911" cy="369332"/>
          </a:xfrm>
          <a:prstGeom prst="rect">
            <a:avLst/>
          </a:prstGeom>
          <a:noFill/>
        </p:spPr>
        <p:txBody>
          <a:bodyPr wrap="none" rtlCol="0">
            <a:spAutoFit/>
          </a:bodyPr>
          <a:lstStyle/>
          <a:p>
            <a:r>
              <a:rPr lang="pt-BR" dirty="0"/>
              <a:t>Reward</a:t>
            </a:r>
            <a:endParaRPr lang="en-US" dirty="0"/>
          </a:p>
        </p:txBody>
      </p:sp>
      <p:sp>
        <p:nvSpPr>
          <p:cNvPr id="33" name="Rectangle 32">
            <a:extLst>
              <a:ext uri="{FF2B5EF4-FFF2-40B4-BE49-F238E27FC236}">
                <a16:creationId xmlns:a16="http://schemas.microsoft.com/office/drawing/2014/main" id="{3BA2B561-1B96-44B3-A262-604D12A23455}"/>
              </a:ext>
            </a:extLst>
          </p:cNvPr>
          <p:cNvSpPr/>
          <p:nvPr/>
        </p:nvSpPr>
        <p:spPr>
          <a:xfrm>
            <a:off x="327813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9DD813-E73A-47F0-8A92-4037CC0C27F2}"/>
              </a:ext>
            </a:extLst>
          </p:cNvPr>
          <p:cNvSpPr/>
          <p:nvPr/>
        </p:nvSpPr>
        <p:spPr>
          <a:xfrm>
            <a:off x="764611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AD2D70-71F0-468D-957D-1558BB70E4A5}"/>
              </a:ext>
            </a:extLst>
          </p:cNvPr>
          <p:cNvSpPr txBox="1"/>
          <p:nvPr/>
        </p:nvSpPr>
        <p:spPr>
          <a:xfrm>
            <a:off x="477519" y="4742848"/>
            <a:ext cx="4608667" cy="369332"/>
          </a:xfrm>
          <a:prstGeom prst="rect">
            <a:avLst/>
          </a:prstGeom>
          <a:noFill/>
        </p:spPr>
        <p:txBody>
          <a:bodyPr wrap="square" rtlCol="0">
            <a:spAutoFit/>
          </a:bodyPr>
          <a:lstStyle/>
          <a:p>
            <a:r>
              <a:rPr lang="pt-BR" u="sng" dirty="0"/>
              <a:t>Agent’s Goal</a:t>
            </a:r>
            <a:r>
              <a:rPr lang="pt-BR" dirty="0"/>
              <a:t>: Maximize its reward</a:t>
            </a:r>
          </a:p>
        </p:txBody>
      </p:sp>
      <p:sp>
        <p:nvSpPr>
          <p:cNvPr id="3" name="Rectangle 2">
            <a:extLst>
              <a:ext uri="{FF2B5EF4-FFF2-40B4-BE49-F238E27FC236}">
                <a16:creationId xmlns:a16="http://schemas.microsoft.com/office/drawing/2014/main" id="{53B0BA95-AA97-497D-98AE-917A83BCC873}"/>
              </a:ext>
            </a:extLst>
          </p:cNvPr>
          <p:cNvSpPr/>
          <p:nvPr/>
        </p:nvSpPr>
        <p:spPr>
          <a:xfrm>
            <a:off x="324928" y="5329476"/>
            <a:ext cx="11674549" cy="369332"/>
          </a:xfrm>
          <a:prstGeom prst="rect">
            <a:avLst/>
          </a:prstGeom>
        </p:spPr>
        <p:txBody>
          <a:bodyPr wrap="square">
            <a:spAutoFit/>
          </a:bodyPr>
          <a:lstStyle/>
          <a:p>
            <a:r>
              <a:rPr lang="pt-BR" u="sng" dirty="0"/>
              <a:t>Our Goal</a:t>
            </a:r>
            <a:r>
              <a:rPr lang="pt-BR" dirty="0"/>
              <a:t>: Discover a strategy that allows the agent to achieve its goal under various circumstances</a:t>
            </a:r>
            <a:endParaRPr lang="en-US" dirty="0"/>
          </a:p>
        </p:txBody>
      </p:sp>
      <p:sp>
        <p:nvSpPr>
          <p:cNvPr id="23" name="Rectangle 22">
            <a:extLst>
              <a:ext uri="{FF2B5EF4-FFF2-40B4-BE49-F238E27FC236}">
                <a16:creationId xmlns:a16="http://schemas.microsoft.com/office/drawing/2014/main" id="{0C64EDA0-A8EF-4B26-A703-EE537FD43510}"/>
              </a:ext>
            </a:extLst>
          </p:cNvPr>
          <p:cNvSpPr/>
          <p:nvPr/>
        </p:nvSpPr>
        <p:spPr>
          <a:xfrm>
            <a:off x="446227" y="6097131"/>
            <a:ext cx="3049141" cy="369332"/>
          </a:xfrm>
          <a:prstGeom prst="rect">
            <a:avLst/>
          </a:prstGeom>
        </p:spPr>
        <p:txBody>
          <a:bodyPr wrap="square">
            <a:spAutoFit/>
          </a:bodyPr>
          <a:lstStyle/>
          <a:p>
            <a:r>
              <a:rPr lang="pt-BR" dirty="0"/>
              <a:t>Search, Estimate, Learn</a:t>
            </a:r>
            <a:endParaRPr lang="en-US" dirty="0"/>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1A18CA8-E840-46C8-B255-FF3DF309502F}"/>
                  </a:ext>
                </a:extLst>
              </p:cNvPr>
              <p:cNvSpPr/>
              <p:nvPr/>
            </p:nvSpPr>
            <p:spPr>
              <a:xfrm>
                <a:off x="3782858" y="6115847"/>
                <a:ext cx="2001253" cy="400110"/>
              </a:xfrm>
              <a:prstGeom prst="rect">
                <a:avLst/>
              </a:prstGeom>
            </p:spPr>
            <p:txBody>
              <a:bodyPr wrap="square">
                <a:spAutoFit/>
              </a:bodyPr>
              <a:lstStyle/>
              <a:p>
                <a:r>
                  <a:rPr lang="pt-BR" dirty="0"/>
                  <a:t>Policy = </a:t>
                </a:r>
                <a14:m>
                  <m:oMath xmlns:m="http://schemas.openxmlformats.org/officeDocument/2006/math">
                    <m:r>
                      <a:rPr lang="pt-BR" sz="200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4" name="Rectangle 23">
                <a:extLst>
                  <a:ext uri="{FF2B5EF4-FFF2-40B4-BE49-F238E27FC236}">
                    <a16:creationId xmlns:a16="http://schemas.microsoft.com/office/drawing/2014/main" id="{A1A18CA8-E840-46C8-B255-FF3DF309502F}"/>
                  </a:ext>
                </a:extLst>
              </p:cNvPr>
              <p:cNvSpPr>
                <a:spLocks noRot="1" noChangeAspect="1" noMove="1" noResize="1" noEditPoints="1" noAdjustHandles="1" noChangeArrowheads="1" noChangeShapeType="1" noTextEdit="1"/>
              </p:cNvSpPr>
              <p:nvPr/>
            </p:nvSpPr>
            <p:spPr>
              <a:xfrm>
                <a:off x="3782858" y="6115847"/>
                <a:ext cx="2001253" cy="400110"/>
              </a:xfrm>
              <a:prstGeom prst="rect">
                <a:avLst/>
              </a:prstGeom>
              <a:blipFill>
                <a:blip r:embed="rId3"/>
                <a:stretch>
                  <a:fillRect l="-2744" t="-1515" b="-21212"/>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04F2E31-1AD2-49B5-B87D-2AE099ED1FE0}"/>
              </a:ext>
            </a:extLst>
          </p:cNvPr>
          <p:cNvSpPr/>
          <p:nvPr/>
        </p:nvSpPr>
        <p:spPr>
          <a:xfrm flipV="1">
            <a:off x="2872130"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9DB5E9-B9FA-43B7-B3CB-FCDD3B17A932}"/>
              </a:ext>
            </a:extLst>
          </p:cNvPr>
          <p:cNvSpPr/>
          <p:nvPr/>
        </p:nvSpPr>
        <p:spPr>
          <a:xfrm>
            <a:off x="7195064" y="6115848"/>
            <a:ext cx="3475393" cy="369332"/>
          </a:xfrm>
          <a:prstGeom prst="rect">
            <a:avLst/>
          </a:prstGeom>
        </p:spPr>
        <p:txBody>
          <a:bodyPr wrap="square">
            <a:spAutoFit/>
          </a:bodyPr>
          <a:lstStyle/>
          <a:p>
            <a:r>
              <a:rPr lang="pt-BR" dirty="0"/>
              <a:t>knowlege about the environment</a:t>
            </a:r>
            <a:endParaRPr lang="en-US" dirty="0"/>
          </a:p>
        </p:txBody>
      </p:sp>
      <p:cxnSp>
        <p:nvCxnSpPr>
          <p:cNvPr id="32" name="Connector: Elbow 31">
            <a:extLst>
              <a:ext uri="{FF2B5EF4-FFF2-40B4-BE49-F238E27FC236}">
                <a16:creationId xmlns:a16="http://schemas.microsoft.com/office/drawing/2014/main" id="{2E2EBF4E-78A2-4184-B027-F37A3DFA488F}"/>
              </a:ext>
            </a:extLst>
          </p:cNvPr>
          <p:cNvCxnSpPr>
            <a:cxnSpLocks/>
            <a:stCxn id="28" idx="0"/>
            <a:endCxn id="24" idx="0"/>
          </p:cNvCxnSpPr>
          <p:nvPr/>
        </p:nvCxnSpPr>
        <p:spPr>
          <a:xfrm rot="16200000" flipH="1">
            <a:off x="3844139" y="5176500"/>
            <a:ext cx="430275" cy="14484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E389A4-9855-426C-92AB-7DCAF9DB0981}"/>
              </a:ext>
            </a:extLst>
          </p:cNvPr>
          <p:cNvSpPr/>
          <p:nvPr/>
        </p:nvSpPr>
        <p:spPr>
          <a:xfrm flipV="1">
            <a:off x="1641078"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4F9C9102-7AF6-4DBF-BF40-2ADB40F48051}"/>
              </a:ext>
            </a:extLst>
          </p:cNvPr>
          <p:cNvCxnSpPr>
            <a:cxnSpLocks/>
            <a:stCxn id="37" idx="0"/>
            <a:endCxn id="23" idx="0"/>
          </p:cNvCxnSpPr>
          <p:nvPr/>
        </p:nvCxnSpPr>
        <p:spPr>
          <a:xfrm rot="5400000">
            <a:off x="1831628" y="5824743"/>
            <a:ext cx="411559" cy="1332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8FD6E3-225E-4B77-BE1B-8DBF5215CF3E}"/>
              </a:ext>
            </a:extLst>
          </p:cNvPr>
          <p:cNvSpPr/>
          <p:nvPr/>
        </p:nvSpPr>
        <p:spPr>
          <a:xfrm flipV="1">
            <a:off x="10271050" y="5639852"/>
            <a:ext cx="1590452" cy="45720"/>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54018D6C-D406-464D-9CAE-5F449CD0D4DE}"/>
              </a:ext>
            </a:extLst>
          </p:cNvPr>
          <p:cNvCxnSpPr>
            <a:cxnSpLocks/>
            <a:stCxn id="42" idx="0"/>
            <a:endCxn id="31" idx="0"/>
          </p:cNvCxnSpPr>
          <p:nvPr/>
        </p:nvCxnSpPr>
        <p:spPr>
          <a:xfrm rot="5400000">
            <a:off x="9784381" y="4833953"/>
            <a:ext cx="430276" cy="21335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180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7F13-FDB2-4207-B2DF-E1B774C10E44}"/>
              </a:ext>
            </a:extLst>
          </p:cNvPr>
          <p:cNvSpPr>
            <a:spLocks noGrp="1"/>
          </p:cNvSpPr>
          <p:nvPr>
            <p:ph type="title"/>
          </p:nvPr>
        </p:nvSpPr>
        <p:spPr/>
        <p:txBody>
          <a:bodyPr/>
          <a:lstStyle/>
          <a:p>
            <a:r>
              <a:rPr lang="en-US" dirty="0"/>
              <a:t>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83239D-3011-402D-B4E4-17C6654BDEAD}"/>
                  </a:ext>
                </a:extLst>
              </p:cNvPr>
              <p:cNvSpPr>
                <a:spLocks noGrp="1"/>
              </p:cNvSpPr>
              <p:nvPr>
                <p:ph idx="1"/>
              </p:nvPr>
            </p:nvSpPr>
            <p:spPr>
              <a:xfrm>
                <a:off x="478369" y="1213308"/>
                <a:ext cx="11473384" cy="3900042"/>
              </a:xfrm>
            </p:spPr>
            <p:txBody>
              <a:bodyPr/>
              <a:lstStyle/>
              <a:p>
                <a:r>
                  <a:rPr lang="en-US" dirty="0"/>
                  <a:t>History of observations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US" dirty="0"/>
              </a:p>
              <a:p>
                <a:r>
                  <a:rPr lang="en-US" dirty="0"/>
                  <a:t>The </a:t>
                </a:r>
                <a:r>
                  <a:rPr lang="en-US" u="sng" dirty="0"/>
                  <a:t>state</a:t>
                </a:r>
                <a:r>
                  <a:rPr lang="en-US" dirty="0"/>
                  <a:t> at given time is function of this history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	hence, the state </a:t>
                </a:r>
                <a:r>
                  <a:rPr lang="en-US" b="1" dirty="0"/>
                  <a:t>summarizes</a:t>
                </a:r>
                <a:r>
                  <a:rPr lang="en-US" dirty="0"/>
                  <a:t> all information needed to make decisions</a:t>
                </a:r>
              </a:p>
              <a:p>
                <a:endParaRPr lang="en-US" dirty="0"/>
              </a:p>
              <a:p>
                <a:r>
                  <a:rPr lang="en-US" u="sng" dirty="0"/>
                  <a:t>Intuition</a:t>
                </a:r>
                <a:r>
                  <a:rPr lang="en-US" dirty="0"/>
                  <a:t> (why is this a good idea?)</a:t>
                </a:r>
              </a:p>
              <a:p>
                <a:pPr marL="342900" indent="-342900">
                  <a:buFont typeface="Arial" panose="020B0604020202020204" pitchFamily="34" charset="0"/>
                  <a:buChar char="•"/>
                </a:pPr>
                <a:r>
                  <a:rPr lang="en-US" dirty="0"/>
                  <a:t>Conditioned on the histories, the actions are independent. </a:t>
                </a:r>
              </a:p>
              <a:p>
                <a:pPr marL="342900" indent="-342900">
                  <a:buFont typeface="Arial" panose="020B0604020202020204" pitchFamily="34" charset="0"/>
                  <a:buChar char="•"/>
                </a:pPr>
                <a:r>
                  <a:rPr lang="en-US" dirty="0"/>
                  <a:t>This allows us to factor one decision into small decisions, or actions.</a:t>
                </a:r>
              </a:p>
              <a:p>
                <a:endParaRPr lang="en-US" dirty="0"/>
              </a:p>
            </p:txBody>
          </p:sp>
        </mc:Choice>
        <mc:Fallback xmlns="">
          <p:sp>
            <p:nvSpPr>
              <p:cNvPr id="3" name="Content Placeholder 2">
                <a:extLst>
                  <a:ext uri="{FF2B5EF4-FFF2-40B4-BE49-F238E27FC236}">
                    <a16:creationId xmlns:a16="http://schemas.microsoft.com/office/drawing/2014/main" id="{FA83239D-3011-402D-B4E4-17C6654BDEAD}"/>
                  </a:ext>
                </a:extLst>
              </p:cNvPr>
              <p:cNvSpPr>
                <a:spLocks noGrp="1" noRot="1" noChangeAspect="1" noMove="1" noResize="1" noEditPoints="1" noAdjustHandles="1" noChangeArrowheads="1" noChangeShapeType="1" noTextEdit="1"/>
              </p:cNvSpPr>
              <p:nvPr>
                <p:ph idx="1"/>
              </p:nvPr>
            </p:nvSpPr>
            <p:spPr>
              <a:xfrm>
                <a:off x="478369" y="1213308"/>
                <a:ext cx="11473384" cy="3900042"/>
              </a:xfrm>
              <a:blipFill>
                <a:blip r:embed="rId2"/>
                <a:stretch>
                  <a:fillRect l="-1275" t="-1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664D461-F65D-44FE-974B-258B66D8E383}"/>
                  </a:ext>
                </a:extLst>
              </p:cNvPr>
              <p:cNvSpPr/>
              <p:nvPr/>
            </p:nvSpPr>
            <p:spPr>
              <a:xfrm>
                <a:off x="3825891" y="5010758"/>
                <a:ext cx="3232999" cy="11311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sub>
                          </m:sSub>
                        </m:e>
                      </m:d>
                      <m:r>
                        <a:rPr lang="en-US" sz="2400" b="0" i="1" smtClean="0">
                          <a:latin typeface="Cambria Math" panose="02040503050406030204" pitchFamily="18" charset="0"/>
                          <a:ea typeface="Cambria Math" panose="02040503050406030204" pitchFamily="18" charset="0"/>
                        </a:rPr>
                        <m:t>= </m:t>
                      </m:r>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𝑇</m:t>
                          </m:r>
                        </m:sup>
                        <m:e>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e>
                          </m:d>
                        </m:e>
                      </m:nary>
                    </m:oMath>
                  </m:oMathPara>
                </a14:m>
                <a:endParaRPr lang="en-US" sz="2400" dirty="0"/>
              </a:p>
            </p:txBody>
          </p:sp>
        </mc:Choice>
        <mc:Fallback xmlns="">
          <p:sp>
            <p:nvSpPr>
              <p:cNvPr id="4" name="Rectangle 3">
                <a:extLst>
                  <a:ext uri="{FF2B5EF4-FFF2-40B4-BE49-F238E27FC236}">
                    <a16:creationId xmlns:a16="http://schemas.microsoft.com/office/drawing/2014/main" id="{1664D461-F65D-44FE-974B-258B66D8E383}"/>
                  </a:ext>
                </a:extLst>
              </p:cNvPr>
              <p:cNvSpPr>
                <a:spLocks noRot="1" noChangeAspect="1" noMove="1" noResize="1" noEditPoints="1" noAdjustHandles="1" noChangeArrowheads="1" noChangeShapeType="1" noTextEdit="1"/>
              </p:cNvSpPr>
              <p:nvPr/>
            </p:nvSpPr>
            <p:spPr>
              <a:xfrm>
                <a:off x="3825891" y="5010758"/>
                <a:ext cx="3232999" cy="11311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5869175"/>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1_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 Planning_Organization</Template>
  <TotalTime>71</TotalTime>
  <Words>5427</Words>
  <Application>Microsoft Office PowerPoint</Application>
  <PresentationFormat>Widescreen</PresentationFormat>
  <Paragraphs>610</Paragraphs>
  <Slides>62</Slides>
  <Notes>16</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ＭＳ Ｐゴシック</vt:lpstr>
      <vt:lpstr>Arial</vt:lpstr>
      <vt:lpstr>Calibri</vt:lpstr>
      <vt:lpstr>Cambria Math</vt:lpstr>
      <vt:lpstr>Edwardian Script ITC</vt:lpstr>
      <vt:lpstr>Verdana</vt:lpstr>
      <vt:lpstr>Verdana (body)</vt:lpstr>
      <vt:lpstr>HPI PPT-Template</vt:lpstr>
      <vt:lpstr>1_HPI PPT-Template</vt:lpstr>
      <vt:lpstr>Winter 25-26 PS -Robotic Sensing and Knowledge Transfer Learning in Safety-Critical Environments 3 – Deep Reinforcement Learning Model-Free Methods-Model-Based</vt:lpstr>
      <vt:lpstr>The Problem of Reinforcement Learning</vt:lpstr>
      <vt:lpstr>Recap</vt:lpstr>
      <vt:lpstr>Topics</vt:lpstr>
      <vt:lpstr>Brief Taxonomy of RL Methods</vt:lpstr>
      <vt:lpstr>Resources used</vt:lpstr>
      <vt:lpstr>Basic concepts - Structure</vt:lpstr>
      <vt:lpstr>Agent and Environment Interaction</vt:lpstr>
      <vt:lpstr>State</vt:lpstr>
      <vt:lpstr>Markov Property</vt:lpstr>
      <vt:lpstr>Return (G) and Discount Factor (γ) </vt:lpstr>
      <vt:lpstr>State Value Function</vt:lpstr>
      <vt:lpstr>Bellman Equation</vt:lpstr>
      <vt:lpstr>Bellman Optimatility Equation</vt:lpstr>
      <vt:lpstr>Bellman Optimality Equations for MDPs</vt:lpstr>
      <vt:lpstr>Prediction versus Control Problems</vt:lpstr>
      <vt:lpstr>Value Iteration</vt:lpstr>
      <vt:lpstr>Policy Evaluation and Policy Iteration</vt:lpstr>
      <vt:lpstr>Monte Carlo Policy Evaluation</vt:lpstr>
      <vt:lpstr>Incremental Mean Trick</vt:lpstr>
      <vt:lpstr>Incremental Monte Carlo Updates</vt:lpstr>
      <vt:lpstr>Temporal Difference Learning</vt:lpstr>
      <vt:lpstr>Batch Learning = Limited Budget</vt:lpstr>
      <vt:lpstr>Temporal Difference (TD) vs Monte Carlo (MC)</vt:lpstr>
      <vt:lpstr>Summary of pros and cons</vt:lpstr>
      <vt:lpstr>Comparing the three models</vt:lpstr>
      <vt:lpstr>Trade-off between TD(0) and MC = TD(lambda)</vt:lpstr>
      <vt:lpstr>TD(λ) Which n value is the best? </vt:lpstr>
      <vt:lpstr>Control   Improving the policy to find optimal value-function</vt:lpstr>
      <vt:lpstr>Generalized Policy Iteration</vt:lpstr>
      <vt:lpstr>Monte Carlo Control</vt:lpstr>
      <vt:lpstr>GLIE Monte Carlo Control</vt:lpstr>
      <vt:lpstr>On-Policy versus Off-Policy Control</vt:lpstr>
      <vt:lpstr>Sarsa: On-Policy TD Control </vt:lpstr>
      <vt:lpstr>Q-Learning: off-policy TD Control</vt:lpstr>
      <vt:lpstr>Comparing Sarsa and Q-Learning</vt:lpstr>
      <vt:lpstr>Trade-off between Sarsa and Q-Learning </vt:lpstr>
      <vt:lpstr>N-Step Sarsa  TD(λ)</vt:lpstr>
      <vt:lpstr>More Recent Methods</vt:lpstr>
      <vt:lpstr>Deep Reinforcement Learning</vt:lpstr>
      <vt:lpstr>DQN - Deep Q-Network [Mnih 2013]</vt:lpstr>
      <vt:lpstr>DQN - Components [Mnih 2013]</vt:lpstr>
      <vt:lpstr>DQN – Why experience replay?</vt:lpstr>
      <vt:lpstr>DQN – Why do we need a Target Network?</vt:lpstr>
      <vt:lpstr>DQN – Training Process</vt:lpstr>
      <vt:lpstr>Policy Gradient Optimization</vt:lpstr>
      <vt:lpstr>Policy Gradient Optimization - Setup</vt:lpstr>
      <vt:lpstr>Policy Gradient Optimization – Taking the Gradient </vt:lpstr>
      <vt:lpstr>Policy Gradient Optimization – Using the Log-Derivative Trick (Chain Rule)</vt:lpstr>
      <vt:lpstr>Policy Gradient Optimization – Chain Rule in the Q-Function</vt:lpstr>
      <vt:lpstr>Policy Gradient Optimization – Final Simplified Gradient</vt:lpstr>
      <vt:lpstr>Applying the math to  DQN –  Deep Q-Learning</vt:lpstr>
      <vt:lpstr>Deep Q-learning - DQN</vt:lpstr>
      <vt:lpstr>Deep Q-learning - DQN</vt:lpstr>
      <vt:lpstr>Deep Q-learning – LOSS Function</vt:lpstr>
      <vt:lpstr>Deep Q-learning – Gradient of Loss Function</vt:lpstr>
      <vt:lpstr>Deep Q-learning – Parameter θ update</vt:lpstr>
      <vt:lpstr>Deep Q-learning – Update Target Network</vt:lpstr>
      <vt:lpstr>Deep Q-learning - Summary</vt:lpstr>
      <vt:lpstr>Interesting video lectures on RL</vt:lpstr>
      <vt:lpstr>Watch the lectures from Steven Katz</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dc:title>
  <dc:creator>Christian Adriano</dc:creator>
  <cp:lastModifiedBy>Christian Adriano</cp:lastModifiedBy>
  <cp:revision>202</cp:revision>
  <dcterms:created xsi:type="dcterms:W3CDTF">2020-04-21T07:53:32Z</dcterms:created>
  <dcterms:modified xsi:type="dcterms:W3CDTF">2025-10-28T11:31:38Z</dcterms:modified>
</cp:coreProperties>
</file>